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72" r:id="rId5"/>
    <p:sldId id="268" r:id="rId6"/>
    <p:sldId id="269" r:id="rId7"/>
    <p:sldId id="258" r:id="rId8"/>
    <p:sldId id="274" r:id="rId9"/>
    <p:sldId id="276" r:id="rId10"/>
    <p:sldId id="286" r:id="rId11"/>
    <p:sldId id="287" r:id="rId12"/>
    <p:sldId id="277" r:id="rId13"/>
    <p:sldId id="289" r:id="rId14"/>
    <p:sldId id="291" r:id="rId15"/>
    <p:sldId id="261" r:id="rId16"/>
    <p:sldId id="262" r:id="rId17"/>
    <p:sldId id="263" r:id="rId18"/>
    <p:sldId id="278" r:id="rId19"/>
    <p:sldId id="264" r:id="rId20"/>
    <p:sldId id="282" r:id="rId21"/>
    <p:sldId id="265" r:id="rId22"/>
    <p:sldId id="283" r:id="rId23"/>
    <p:sldId id="280" r:id="rId24"/>
    <p:sldId id="284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E23E8F7-D8F5-4E99-8616-F36CA682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8999" y="2042983"/>
            <a:ext cx="8825658" cy="1960955"/>
          </a:xfrm>
        </p:spPr>
        <p:txBody>
          <a:bodyPr/>
          <a:lstStyle/>
          <a:p>
            <a:pPr algn="r"/>
            <a:r>
              <a:rPr lang="pt-BR" sz="3200" dirty="0">
                <a:solidFill>
                  <a:schemeClr val="bg1"/>
                </a:solidFill>
              </a:rPr>
              <a:t>Avaliação</a:t>
            </a:r>
            <a:r>
              <a:rPr lang="pt-BR" sz="3200" i="1" dirty="0">
                <a:solidFill>
                  <a:schemeClr val="bg1"/>
                </a:solidFill>
              </a:rPr>
              <a:t> </a:t>
            </a:r>
            <a:br>
              <a:rPr lang="pt-BR" sz="3200" i="1" dirty="0">
                <a:solidFill>
                  <a:schemeClr val="bg1"/>
                </a:solidFill>
              </a:rPr>
            </a:br>
            <a:r>
              <a:rPr lang="pt-BR" sz="3200" i="1" dirty="0">
                <a:solidFill>
                  <a:schemeClr val="bg1"/>
                </a:solidFill>
              </a:rPr>
              <a:t>na Graduação no Brasil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18999" y="4138638"/>
            <a:ext cx="8825658" cy="350984"/>
          </a:xfrm>
        </p:spPr>
        <p:txBody>
          <a:bodyPr>
            <a:normAutofit/>
          </a:bodyPr>
          <a:lstStyle/>
          <a:p>
            <a:pPr algn="r"/>
            <a:r>
              <a:rPr lang="pt-BR" sz="1400" dirty="0">
                <a:solidFill>
                  <a:schemeClr val="bg1"/>
                </a:solidFill>
              </a:rPr>
              <a:t>Profa. Dra. Suzana </a:t>
            </a:r>
            <a:r>
              <a:rPr lang="pt-BR" sz="1400" dirty="0" err="1">
                <a:solidFill>
                  <a:schemeClr val="bg1"/>
                </a:solidFill>
              </a:rPr>
              <a:t>Schwerz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Funghetto</a:t>
            </a:r>
            <a:endParaRPr lang="pt-BR" sz="1400" dirty="0">
              <a:solidFill>
                <a:schemeClr val="bg1"/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387E62F-5EC1-43F5-B968-7EBA53109763}"/>
              </a:ext>
            </a:extLst>
          </p:cNvPr>
          <p:cNvCxnSpPr/>
          <p:nvPr/>
        </p:nvCxnSpPr>
        <p:spPr>
          <a:xfrm>
            <a:off x="7751805" y="4069842"/>
            <a:ext cx="47449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76" y="5965439"/>
            <a:ext cx="842574" cy="6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AD83F0-DAEC-42C0-974E-65C6EA5F8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74727F0-3D9B-4518-A50C-E6996BA61215}"/>
              </a:ext>
            </a:extLst>
          </p:cNvPr>
          <p:cNvGrpSpPr/>
          <p:nvPr/>
        </p:nvGrpSpPr>
        <p:grpSpPr>
          <a:xfrm>
            <a:off x="1255758" y="1781318"/>
            <a:ext cx="9680485" cy="3740212"/>
            <a:chOff x="1416910" y="2117125"/>
            <a:chExt cx="9680485" cy="3740212"/>
          </a:xfrm>
        </p:grpSpPr>
        <p:sp>
          <p:nvSpPr>
            <p:cNvPr id="80" name="Retângulo Arredondado 75">
              <a:extLst>
                <a:ext uri="{FF2B5EF4-FFF2-40B4-BE49-F238E27FC236}">
                  <a16:creationId xmlns:a16="http://schemas.microsoft.com/office/drawing/2014/main" id="{BB215D43-DDCD-4DE2-B865-AEBDADE8003C}"/>
                </a:ext>
              </a:extLst>
            </p:cNvPr>
            <p:cNvSpPr/>
            <p:nvPr/>
          </p:nvSpPr>
          <p:spPr>
            <a:xfrm>
              <a:off x="6316464" y="2125363"/>
              <a:ext cx="4738624" cy="78755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Retângulo Arredondado 73">
              <a:extLst>
                <a:ext uri="{FF2B5EF4-FFF2-40B4-BE49-F238E27FC236}">
                  <a16:creationId xmlns:a16="http://schemas.microsoft.com/office/drawing/2014/main" id="{1A996F52-C138-4C21-AE33-B161135F06E3}"/>
                </a:ext>
              </a:extLst>
            </p:cNvPr>
            <p:cNvSpPr/>
            <p:nvPr/>
          </p:nvSpPr>
          <p:spPr>
            <a:xfrm>
              <a:off x="6295214" y="2978355"/>
              <a:ext cx="4781121" cy="5234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tângulo Arredondado 71">
              <a:extLst>
                <a:ext uri="{FF2B5EF4-FFF2-40B4-BE49-F238E27FC236}">
                  <a16:creationId xmlns:a16="http://schemas.microsoft.com/office/drawing/2014/main" id="{26FE9BF1-CFF0-4660-876D-14E909DECC1B}"/>
                </a:ext>
              </a:extLst>
            </p:cNvPr>
            <p:cNvSpPr/>
            <p:nvPr/>
          </p:nvSpPr>
          <p:spPr>
            <a:xfrm>
              <a:off x="6295214" y="3567239"/>
              <a:ext cx="4781121" cy="5234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Retângulo Arredondado 69">
              <a:extLst>
                <a:ext uri="{FF2B5EF4-FFF2-40B4-BE49-F238E27FC236}">
                  <a16:creationId xmlns:a16="http://schemas.microsoft.com/office/drawing/2014/main" id="{842F4786-CBA3-4205-A34D-1EF887749459}"/>
                </a:ext>
              </a:extLst>
            </p:cNvPr>
            <p:cNvSpPr/>
            <p:nvPr/>
          </p:nvSpPr>
          <p:spPr>
            <a:xfrm>
              <a:off x="6295214" y="4156120"/>
              <a:ext cx="4781121" cy="5234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Retângulo Arredondado 67">
              <a:extLst>
                <a:ext uri="{FF2B5EF4-FFF2-40B4-BE49-F238E27FC236}">
                  <a16:creationId xmlns:a16="http://schemas.microsoft.com/office/drawing/2014/main" id="{1AB11892-010F-47C5-849A-D5D690E68806}"/>
                </a:ext>
              </a:extLst>
            </p:cNvPr>
            <p:cNvSpPr/>
            <p:nvPr/>
          </p:nvSpPr>
          <p:spPr>
            <a:xfrm>
              <a:off x="6295214" y="4745003"/>
              <a:ext cx="4781121" cy="5234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Retângulo Arredondado 65">
              <a:extLst>
                <a:ext uri="{FF2B5EF4-FFF2-40B4-BE49-F238E27FC236}">
                  <a16:creationId xmlns:a16="http://schemas.microsoft.com/office/drawing/2014/main" id="{A07915CD-7B84-498A-9F59-9BC263CE2E03}"/>
                </a:ext>
              </a:extLst>
            </p:cNvPr>
            <p:cNvSpPr/>
            <p:nvPr/>
          </p:nvSpPr>
          <p:spPr>
            <a:xfrm>
              <a:off x="6295214" y="5333887"/>
              <a:ext cx="4781121" cy="52345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9" name="Grupo 78"/>
            <p:cNvGrpSpPr/>
            <p:nvPr/>
          </p:nvGrpSpPr>
          <p:grpSpPr>
            <a:xfrm>
              <a:off x="1416910" y="2117125"/>
              <a:ext cx="9680485" cy="3731974"/>
              <a:chOff x="1004479" y="2003662"/>
              <a:chExt cx="11364403" cy="2818216"/>
            </a:xfrm>
          </p:grpSpPr>
          <p:grpSp>
            <p:nvGrpSpPr>
              <p:cNvPr id="42" name="Grupo 41"/>
              <p:cNvGrpSpPr/>
              <p:nvPr/>
            </p:nvGrpSpPr>
            <p:grpSpPr>
              <a:xfrm>
                <a:off x="1029425" y="2003662"/>
                <a:ext cx="5562906" cy="594726"/>
                <a:chOff x="2415684" y="938881"/>
                <a:chExt cx="2843592" cy="258896"/>
              </a:xfrm>
            </p:grpSpPr>
            <p:sp>
              <p:nvSpPr>
                <p:cNvPr id="76" name="Retângulo Arredondado 75"/>
                <p:cNvSpPr/>
                <p:nvPr/>
              </p:nvSpPr>
              <p:spPr>
                <a:xfrm>
                  <a:off x="2415684" y="938881"/>
                  <a:ext cx="2843592" cy="25889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7" name="Retângulo 76"/>
                <p:cNvSpPr/>
                <p:nvPr/>
              </p:nvSpPr>
              <p:spPr>
                <a:xfrm>
                  <a:off x="2428321" y="951519"/>
                  <a:ext cx="2818316" cy="2336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400" kern="1200" dirty="0"/>
                    <a:t>Dinâmico ( novas metodologias e auto avaliação)</a:t>
                  </a:r>
                </a:p>
              </p:txBody>
            </p:sp>
          </p:grpSp>
          <p:grpSp>
            <p:nvGrpSpPr>
              <p:cNvPr id="78" name="Grupo 77"/>
              <p:cNvGrpSpPr/>
              <p:nvPr/>
            </p:nvGrpSpPr>
            <p:grpSpPr>
              <a:xfrm>
                <a:off x="1004479" y="2119564"/>
                <a:ext cx="11364403" cy="2702314"/>
                <a:chOff x="3365144" y="791844"/>
                <a:chExt cx="5757509" cy="1769906"/>
              </a:xfrm>
            </p:grpSpPr>
            <p:grpSp>
              <p:nvGrpSpPr>
                <p:cNvPr id="43" name="Grupo 42"/>
                <p:cNvGrpSpPr/>
                <p:nvPr/>
              </p:nvGrpSpPr>
              <p:grpSpPr>
                <a:xfrm>
                  <a:off x="3365144" y="1137819"/>
                  <a:ext cx="2843592" cy="258896"/>
                  <a:chOff x="2427423" y="1481939"/>
                  <a:chExt cx="2843592" cy="258896"/>
                </a:xfrm>
              </p:grpSpPr>
              <p:sp>
                <p:nvSpPr>
                  <p:cNvPr id="74" name="Retângulo Arredondado 73"/>
                  <p:cNvSpPr/>
                  <p:nvPr/>
                </p:nvSpPr>
                <p:spPr>
                  <a:xfrm>
                    <a:off x="2427423" y="1481939"/>
                    <a:ext cx="2843592" cy="258896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75" name="Retângulo 74"/>
                  <p:cNvSpPr/>
                  <p:nvPr/>
                </p:nvSpPr>
                <p:spPr>
                  <a:xfrm>
                    <a:off x="2440063" y="1494576"/>
                    <a:ext cx="2818316" cy="23362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2860" tIns="22860" rIns="22860" bIns="22860" numCol="1" spcCol="1270" anchor="ctr" anchorCtr="0">
                    <a:noAutofit/>
                  </a:bodyPr>
                  <a:lstStyle/>
                  <a:p>
                    <a:pPr lvl="0" algn="ctr" defTabSz="2667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pt-BR" sz="1400" kern="1200" dirty="0"/>
                      <a:t>Modificação  nas políticas de ensino, pesquisa e extensão</a:t>
                    </a:r>
                  </a:p>
                </p:txBody>
              </p:sp>
            </p:grpSp>
            <p:grpSp>
              <p:nvGrpSpPr>
                <p:cNvPr id="44" name="Grupo 43"/>
                <p:cNvGrpSpPr/>
                <p:nvPr/>
              </p:nvGrpSpPr>
              <p:grpSpPr>
                <a:xfrm>
                  <a:off x="3365144" y="1429078"/>
                  <a:ext cx="2843592" cy="258896"/>
                  <a:chOff x="2427423" y="1773198"/>
                  <a:chExt cx="2843592" cy="258896"/>
                </a:xfrm>
              </p:grpSpPr>
              <p:sp>
                <p:nvSpPr>
                  <p:cNvPr id="72" name="Retângulo Arredondado 71"/>
                  <p:cNvSpPr/>
                  <p:nvPr/>
                </p:nvSpPr>
                <p:spPr>
                  <a:xfrm>
                    <a:off x="2427423" y="1773198"/>
                    <a:ext cx="2843592" cy="258896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73" name="Retângulo 72"/>
                  <p:cNvSpPr/>
                  <p:nvPr/>
                </p:nvSpPr>
                <p:spPr>
                  <a:xfrm>
                    <a:off x="2440063" y="1785835"/>
                    <a:ext cx="2818316" cy="23362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2860" tIns="22860" rIns="22860" bIns="22860" numCol="1" spcCol="1270" anchor="ctr" anchorCtr="0">
                    <a:noAutofit/>
                  </a:bodyPr>
                  <a:lstStyle/>
                  <a:p>
                    <a:pPr lvl="0" algn="ctr" defTabSz="2667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pt-BR" sz="1400" kern="1200" dirty="0"/>
                      <a:t>Indução de metodologias inovadoras </a:t>
                    </a:r>
                  </a:p>
                </p:txBody>
              </p:sp>
            </p:grpSp>
            <p:grpSp>
              <p:nvGrpSpPr>
                <p:cNvPr id="45" name="Grupo 44"/>
                <p:cNvGrpSpPr/>
                <p:nvPr/>
              </p:nvGrpSpPr>
              <p:grpSpPr>
                <a:xfrm>
                  <a:off x="3365144" y="1720336"/>
                  <a:ext cx="2843592" cy="258896"/>
                  <a:chOff x="2427423" y="2064456"/>
                  <a:chExt cx="2843592" cy="258896"/>
                </a:xfrm>
              </p:grpSpPr>
              <p:sp>
                <p:nvSpPr>
                  <p:cNvPr id="70" name="Retângulo Arredondado 69"/>
                  <p:cNvSpPr/>
                  <p:nvPr/>
                </p:nvSpPr>
                <p:spPr>
                  <a:xfrm>
                    <a:off x="2427423" y="2064456"/>
                    <a:ext cx="2843592" cy="258896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71" name="Retângulo 70"/>
                  <p:cNvSpPr/>
                  <p:nvPr/>
                </p:nvSpPr>
                <p:spPr>
                  <a:xfrm>
                    <a:off x="2440063" y="2077093"/>
                    <a:ext cx="2818316" cy="23362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2860" tIns="22860" rIns="22860" bIns="22860" numCol="1" spcCol="1270" anchor="ctr" anchorCtr="0">
                    <a:noAutofit/>
                  </a:bodyPr>
                  <a:lstStyle/>
                  <a:p>
                    <a:pPr lvl="0" algn="ctr" defTabSz="2667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pt-BR" sz="1400" kern="1200" dirty="0"/>
                      <a:t>Definição do conceito e da política de inovação para cada </a:t>
                    </a:r>
                    <a:r>
                      <a:rPr lang="pt-BR" sz="1400" kern="1200" dirty="0" err="1"/>
                      <a:t>iES</a:t>
                    </a:r>
                    <a:r>
                      <a:rPr lang="pt-BR" sz="1400" kern="1200" dirty="0"/>
                      <a:t> e do curso</a:t>
                    </a:r>
                  </a:p>
                </p:txBody>
              </p:sp>
            </p:grpSp>
            <p:grpSp>
              <p:nvGrpSpPr>
                <p:cNvPr id="46" name="Grupo 45"/>
                <p:cNvGrpSpPr/>
                <p:nvPr/>
              </p:nvGrpSpPr>
              <p:grpSpPr>
                <a:xfrm>
                  <a:off x="3365144" y="2011595"/>
                  <a:ext cx="2843592" cy="258896"/>
                  <a:chOff x="2427423" y="2355715"/>
                  <a:chExt cx="2843592" cy="258896"/>
                </a:xfrm>
              </p:grpSpPr>
              <p:sp>
                <p:nvSpPr>
                  <p:cNvPr id="68" name="Retângulo Arredondado 67"/>
                  <p:cNvSpPr/>
                  <p:nvPr/>
                </p:nvSpPr>
                <p:spPr>
                  <a:xfrm>
                    <a:off x="2427423" y="2355715"/>
                    <a:ext cx="2843592" cy="258896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9" name="Retângulo 68"/>
                  <p:cNvSpPr/>
                  <p:nvPr/>
                </p:nvSpPr>
                <p:spPr>
                  <a:xfrm>
                    <a:off x="2440063" y="2368352"/>
                    <a:ext cx="2818316" cy="23362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2860" tIns="22860" rIns="22860" bIns="22860" numCol="1" spcCol="1270" anchor="ctr" anchorCtr="0">
                    <a:noAutofit/>
                  </a:bodyPr>
                  <a:lstStyle/>
                  <a:p>
                    <a:pPr lvl="0" algn="ctr" defTabSz="2667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pt-BR" sz="1400" kern="1200" dirty="0"/>
                      <a:t>Novos papéis para a coordenação de curso</a:t>
                    </a:r>
                  </a:p>
                </p:txBody>
              </p:sp>
            </p:grpSp>
            <p:grpSp>
              <p:nvGrpSpPr>
                <p:cNvPr id="47" name="Grupo 46"/>
                <p:cNvGrpSpPr/>
                <p:nvPr/>
              </p:nvGrpSpPr>
              <p:grpSpPr>
                <a:xfrm>
                  <a:off x="3365144" y="2302854"/>
                  <a:ext cx="2843592" cy="258896"/>
                  <a:chOff x="2427423" y="2646974"/>
                  <a:chExt cx="2843592" cy="258896"/>
                </a:xfrm>
              </p:grpSpPr>
              <p:sp>
                <p:nvSpPr>
                  <p:cNvPr id="66" name="Retângulo Arredondado 65"/>
                  <p:cNvSpPr/>
                  <p:nvPr/>
                </p:nvSpPr>
                <p:spPr>
                  <a:xfrm>
                    <a:off x="2427423" y="2646974"/>
                    <a:ext cx="2843592" cy="258896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67" name="Retângulo 66"/>
                  <p:cNvSpPr/>
                  <p:nvPr/>
                </p:nvSpPr>
                <p:spPr>
                  <a:xfrm>
                    <a:off x="2440063" y="2659611"/>
                    <a:ext cx="2818316" cy="23362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2860" tIns="22860" rIns="22860" bIns="22860" numCol="1" spcCol="1270" anchor="ctr" anchorCtr="0">
                    <a:noAutofit/>
                  </a:bodyPr>
                  <a:lstStyle/>
                  <a:p>
                    <a:pPr lvl="0" algn="ctr" defTabSz="2667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pt-BR" sz="1400" kern="1200" dirty="0"/>
                      <a:t>Criação de equipe multidisciplinar ( 20% oferta de EAD) </a:t>
                    </a:r>
                  </a:p>
                </p:txBody>
              </p:sp>
            </p:grpSp>
            <p:sp>
              <p:nvSpPr>
                <p:cNvPr id="65" name="Retângulo 64"/>
                <p:cNvSpPr/>
                <p:nvPr/>
              </p:nvSpPr>
              <p:spPr>
                <a:xfrm>
                  <a:off x="6304337" y="791844"/>
                  <a:ext cx="2818316" cy="2336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200" kern="1200" dirty="0"/>
                    <a:t>Consolidação  de normativas e evidências para</a:t>
                  </a:r>
                </a:p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200" kern="1200" dirty="0"/>
                    <a:t>o estágio ( obrigatório e não obrigatório), atividades complementares e TCC</a:t>
                  </a:r>
                </a:p>
              </p:txBody>
            </p:sp>
            <p:sp>
              <p:nvSpPr>
                <p:cNvPr id="63" name="Retângulo 62"/>
                <p:cNvSpPr/>
                <p:nvPr/>
              </p:nvSpPr>
              <p:spPr>
                <a:xfrm>
                  <a:off x="6304337" y="1156438"/>
                  <a:ext cx="2818316" cy="2336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200" kern="1200" dirty="0"/>
                    <a:t>Observância na forma de contratação docente e</a:t>
                  </a:r>
                </a:p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200" kern="1200" dirty="0"/>
                    <a:t>de tutores a partir da nova lei </a:t>
                  </a:r>
                  <a:r>
                    <a:rPr lang="pt-BR" sz="1200" kern="1200" dirty="0">
                      <a:solidFill>
                        <a:schemeClr val="tx1"/>
                      </a:solidFill>
                    </a:rPr>
                    <a:t>trabalhista</a:t>
                  </a:r>
                </a:p>
              </p:txBody>
            </p:sp>
            <p:sp>
              <p:nvSpPr>
                <p:cNvPr id="61" name="Retângulo 60"/>
                <p:cNvSpPr/>
                <p:nvPr/>
              </p:nvSpPr>
              <p:spPr>
                <a:xfrm>
                  <a:off x="6304337" y="1447704"/>
                  <a:ext cx="2818316" cy="2336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400" kern="1200" dirty="0"/>
                    <a:t>Observância nas normativas do EAD</a:t>
                  </a:r>
                </a:p>
              </p:txBody>
            </p:sp>
            <p:sp>
              <p:nvSpPr>
                <p:cNvPr id="59" name="Retângulo 58"/>
                <p:cNvSpPr/>
                <p:nvPr/>
              </p:nvSpPr>
              <p:spPr>
                <a:xfrm>
                  <a:off x="6304337" y="1755257"/>
                  <a:ext cx="2818316" cy="2336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400" kern="1200" dirty="0"/>
                    <a:t>Sustentabilidade financeira  para o atendimento dos instrumentos</a:t>
                  </a:r>
                </a:p>
              </p:txBody>
            </p:sp>
            <p:sp>
              <p:nvSpPr>
                <p:cNvPr id="57" name="Retângulo 56"/>
                <p:cNvSpPr/>
                <p:nvPr/>
              </p:nvSpPr>
              <p:spPr>
                <a:xfrm>
                  <a:off x="6304337" y="2013922"/>
                  <a:ext cx="2818316" cy="2336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400" kern="1200" dirty="0"/>
                    <a:t>Infraestrutura tecnológica</a:t>
                  </a:r>
                </a:p>
              </p:txBody>
            </p:sp>
            <p:sp>
              <p:nvSpPr>
                <p:cNvPr id="55" name="Retângulo 54"/>
                <p:cNvSpPr/>
                <p:nvPr/>
              </p:nvSpPr>
              <p:spPr>
                <a:xfrm>
                  <a:off x="6304337" y="2321478"/>
                  <a:ext cx="2818316" cy="2336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BR" sz="1400" kern="1200" dirty="0"/>
                    <a:t>Bibliografia virtual a partir do NDE</a:t>
                  </a:r>
                </a:p>
              </p:txBody>
            </p:sp>
          </p:grpSp>
        </p:grpSp>
      </p:grpSp>
      <p:pic>
        <p:nvPicPr>
          <p:cNvPr id="41" name="Imagem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76" y="5965439"/>
            <a:ext cx="842574" cy="653665"/>
          </a:xfrm>
          <a:prstGeom prst="rect">
            <a:avLst/>
          </a:prstGeom>
        </p:spPr>
      </p:pic>
      <p:sp>
        <p:nvSpPr>
          <p:cNvPr id="86" name="Shape 62">
            <a:extLst>
              <a:ext uri="{FF2B5EF4-FFF2-40B4-BE49-F238E27FC236}">
                <a16:creationId xmlns:a16="http://schemas.microsoft.com/office/drawing/2014/main" id="{A47DAF72-E7D2-4BDF-9668-6E0DD1457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7" name="Título 1">
            <a:extLst>
              <a:ext uri="{FF2B5EF4-FFF2-40B4-BE49-F238E27FC236}">
                <a16:creationId xmlns:a16="http://schemas.microsoft.com/office/drawing/2014/main" id="{8A275FE7-EF5E-4939-BC1C-27FBA8834E24}"/>
              </a:ext>
            </a:extLst>
          </p:cNvPr>
          <p:cNvSpPr txBox="1">
            <a:spLocks/>
          </p:cNvSpPr>
          <p:nvPr/>
        </p:nvSpPr>
        <p:spPr bwMode="gray">
          <a:xfrm>
            <a:off x="1715294" y="6688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NOVO PPC</a:t>
            </a:r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75CE72B-6AA6-4A64-A0FA-C7F55776F63B}"/>
              </a:ext>
            </a:extLst>
          </p:cNvPr>
          <p:cNvSpPr txBox="1">
            <a:spLocks/>
          </p:cNvSpPr>
          <p:nvPr/>
        </p:nvSpPr>
        <p:spPr bwMode="gray">
          <a:xfrm>
            <a:off x="1715294" y="6688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OS NOVOS INSTRUMENTOS  E A INDUÇÃO DA QUALIDADE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726AAC94-77AB-49C9-8466-D7EDB4F31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9625" y="2114675"/>
            <a:ext cx="10572750" cy="4300537"/>
          </a:xfrm>
        </p:spPr>
        <p:txBody>
          <a:bodyPr>
            <a:noAutofit/>
          </a:bodyPr>
          <a:lstStyle/>
          <a:p>
            <a:r>
              <a:rPr lang="pt-BR" sz="1600" dirty="0">
                <a:solidFill>
                  <a:schemeClr val="tx1"/>
                </a:solidFill>
              </a:rPr>
              <a:t>Os requisitos legais são incorporados aos indicadores e ao aditivos </a:t>
            </a:r>
          </a:p>
          <a:p>
            <a:pPr lvl="2"/>
            <a:r>
              <a:rPr lang="pt-BR" sz="1600" dirty="0">
                <a:solidFill>
                  <a:schemeClr val="tx1"/>
                </a:solidFill>
              </a:rPr>
              <a:t>Exemplo: a IES deverá observar todas as políticas em especial a de acessibilidade, com a criação, além da política, do </a:t>
            </a:r>
            <a:r>
              <a:rPr lang="pt-BR" sz="1600" b="1" dirty="0">
                <a:solidFill>
                  <a:schemeClr val="tx1"/>
                </a:solidFill>
              </a:rPr>
              <a:t>plano de garantia de acessibilidade para a vigência do PDI, em conformidade com a legislação em vigor, </a:t>
            </a:r>
            <a:r>
              <a:rPr lang="pt-BR" sz="1600" b="1" u="sng" dirty="0">
                <a:solidFill>
                  <a:schemeClr val="tx1"/>
                </a:solidFill>
              </a:rPr>
              <a:t>protocolado na SERES </a:t>
            </a:r>
            <a:r>
              <a:rPr lang="pt-BR" sz="1600" b="1" dirty="0">
                <a:solidFill>
                  <a:schemeClr val="tx1"/>
                </a:solidFill>
              </a:rPr>
              <a:t>e observada a Lei Brasileira de Inclusão.</a:t>
            </a:r>
            <a:endParaRPr lang="pt-BR" sz="1600" dirty="0">
              <a:solidFill>
                <a:schemeClr val="tx1"/>
              </a:solidFill>
            </a:endParaRPr>
          </a:p>
          <a:p>
            <a:pPr lvl="1"/>
            <a:r>
              <a:rPr lang="pt-BR" dirty="0">
                <a:solidFill>
                  <a:schemeClr val="tx1"/>
                </a:solidFill>
              </a:rPr>
              <a:t>Revisão em todas as políticas institucionais no PDI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Levarão as IES a compreender mais o processo avaliativo tendo vista a gestão e a relação  com  a auto avaliação ( aplicação e resultados na tomada de decisões)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OS PPC SERÃO REVISTOS A PARTIR DAS MUDANÇAS DO PDI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Os formulários para avaliação externa devem ser preenchidos com maior zelo tendo em vista o atendimento dos critérios de análise e seus aditivos</a:t>
            </a:r>
          </a:p>
          <a:p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90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F76EC70-D004-4EFD-9671-65C919940998}"/>
              </a:ext>
            </a:extLst>
          </p:cNvPr>
          <p:cNvSpPr txBox="1">
            <a:spLocks/>
          </p:cNvSpPr>
          <p:nvPr/>
        </p:nvSpPr>
        <p:spPr bwMode="gray">
          <a:xfrm>
            <a:off x="1715294" y="6688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OS NOVOS INSTRUMENTOS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 O DIA A DIA DA IES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6C703B65-58AA-439A-84DA-5E3FBFD22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2959E4-59D1-4A51-B0AB-2E87091D6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494" y="1850039"/>
            <a:ext cx="10387013" cy="4414837"/>
          </a:xfrm>
        </p:spPr>
        <p:txBody>
          <a:bodyPr>
            <a:normAutofit/>
          </a:bodyPr>
          <a:lstStyle/>
          <a:p>
            <a:pPr lvl="1"/>
            <a:r>
              <a:rPr lang="pt-BR" b="1" dirty="0">
                <a:solidFill>
                  <a:schemeClr val="tx1"/>
                </a:solidFill>
              </a:rPr>
              <a:t>Alteração de informações da seção de análise preliminar e considerações finais dos instrumentos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Foi modificada a seção de análise preliminar dos instrumentos, no sentido de solicitar novas informações relevantes para a compreensão da IES e do curso, conforme o caso, bem como alterados itens para obtenção de dados mais precisos. Tais modificações devem ser observadas no formulário eletrônico de avaliação (FE), a ser preenchido pela IES, e no FE dos avaliadores do </a:t>
            </a:r>
            <a:r>
              <a:rPr lang="pt-BR" dirty="0" err="1">
                <a:solidFill>
                  <a:schemeClr val="tx1"/>
                </a:solidFill>
              </a:rPr>
              <a:t>BASIs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pPr lvl="2"/>
            <a:r>
              <a:rPr lang="pt-BR" sz="1600" b="1" dirty="0">
                <a:solidFill>
                  <a:schemeClr val="tx1"/>
                </a:solidFill>
              </a:rPr>
              <a:t>Nos instrumentos publicados essa parte não aparece mais. As IES devem tomar cuidado pois os avaliadores ainda deverão informar uma síntese da missão, objetivos, histórico, características e prioridades da instituição ou do curso, de forma a refletir o conjunto de elementos fundamentais para a compreensão da constituição e do seu funcionamento, como subsídios para decisões regulatórias</a:t>
            </a:r>
            <a:r>
              <a:rPr lang="pt-BR" sz="16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Planejamento estratégico 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Plano de expansão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Plano de acessibilidade</a:t>
            </a: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8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0E1F9F1-E31A-498C-BFC6-6631F5319E85}"/>
              </a:ext>
            </a:extLst>
          </p:cNvPr>
          <p:cNvSpPr txBox="1">
            <a:spLocks/>
          </p:cNvSpPr>
          <p:nvPr/>
        </p:nvSpPr>
        <p:spPr bwMode="gray">
          <a:xfrm>
            <a:off x="1129110" y="554568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OBSERVÂNCIA DAS QUESTÕES REGULATÓRIAS NO PROCESSO AVALIATIVO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C38BCC0C-C13E-462A-9EC1-97DA06702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8586" y="1924050"/>
            <a:ext cx="10054828" cy="44577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200" b="1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Objetividade versus subjetividade (adoção dos critérios aditivos)</a:t>
            </a:r>
            <a:r>
              <a:rPr lang="pt-BR" sz="12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Exemplo: nota técnica DAES 16/2017 (item 5.6, p.4) “há duas situações importantes que podem ser </a:t>
            </a:r>
            <a:r>
              <a:rPr lang="pt-BR" sz="1200" b="1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verificadas de forma subjetiva </a:t>
            </a:r>
            <a:r>
              <a:rPr lang="pt-BR" sz="12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concomitantemente ou não, em critérios de análise de indicadores : apresentando um critério (qualidade) adicional a ser verificado/investigado </a:t>
            </a:r>
            <a:r>
              <a:rPr lang="pt-BR" sz="1200" i="1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loco </a:t>
            </a:r>
            <a:r>
              <a:rPr lang="pt-BR" sz="12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ou; </a:t>
            </a:r>
            <a:r>
              <a:rPr lang="pt-BR" sz="1200" b="1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sugerindo</a:t>
            </a:r>
            <a:r>
              <a:rPr lang="pt-BR" sz="12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diferentes níveis de complexidade em que o critério de análise pode se apresentar.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200" b="1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Para os diferentes atos aparecem os verbos: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sz="12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Exemplos: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Prever, pressupor, evidenciar, </a:t>
            </a:r>
            <a:r>
              <a:rPr lang="pt-BR" b="1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estar, </a:t>
            </a: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coadunar, embasar (atos de autorização, reconhecimento e renovação de reconhecimento)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Descrever, </a:t>
            </a:r>
            <a:r>
              <a:rPr lang="pt-BR" b="1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apropiar</a:t>
            </a: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verificar novas práticas pedagógicas, possibilitar, considerar, apr</a:t>
            </a:r>
            <a:r>
              <a:rPr lang="pt-BR" b="1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esentar, viabilizar</a:t>
            </a: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prever,  incentivar( ato de credenciamento)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pt-BR" dirty="0" err="1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Ead</a:t>
            </a: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demonstrar inequívoca qualidade no relacionamento com os estudantes, mediar a aprendizagem, incrementar processos de ensino aprendizagem, sugerir atividades e leituras complementares (papel do tutor)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Direito – NPJ – </a:t>
            </a:r>
            <a:r>
              <a:rPr lang="pt-BR" b="1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estar, atender, </a:t>
            </a: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possibilitar, </a:t>
            </a:r>
            <a:r>
              <a:rPr lang="pt-BR" b="1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possuir, ofertar, </a:t>
            </a: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atender, buscar e haver.</a:t>
            </a:r>
            <a:endParaRPr lang="pt-BR" b="1" dirty="0">
              <a:solidFill>
                <a:srgbClr val="222222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Saúde – apresentar, permitir, relacionar, considerar, estabelecer termo de referencia e contra referência,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Medicina – apresentar convênio com  período determinado, favorecer, atender, possuir e apresentar.</a:t>
            </a:r>
          </a:p>
          <a:p>
            <a:endParaRPr lang="pt-BR" sz="1200" dirty="0"/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D2D1B6-2517-4F71-8765-A476E111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998D869-2C54-4F41-AC2B-4403F3C1061F}"/>
              </a:ext>
            </a:extLst>
          </p:cNvPr>
          <p:cNvSpPr txBox="1">
            <a:spLocks/>
          </p:cNvSpPr>
          <p:nvPr/>
        </p:nvSpPr>
        <p:spPr bwMode="gray">
          <a:xfrm>
            <a:off x="1129110" y="831299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2600" dirty="0">
                <a:solidFill>
                  <a:srgbClr val="4C1472"/>
                </a:solidFill>
              </a:rPr>
              <a:t>OBSERVÂNCIA DAS</a:t>
            </a:r>
          </a:p>
          <a:p>
            <a:pPr algn="r"/>
            <a:r>
              <a:rPr lang="pt-BR" sz="2600" dirty="0">
                <a:solidFill>
                  <a:srgbClr val="4C1472"/>
                </a:solidFill>
              </a:rPr>
              <a:t>QUESTÕES REGULATÓRIAS</a:t>
            </a:r>
          </a:p>
          <a:p>
            <a:pPr algn="r"/>
            <a:r>
              <a:rPr lang="pt-BR" sz="2600" dirty="0">
                <a:solidFill>
                  <a:srgbClr val="4C1472"/>
                </a:solidFill>
              </a:rPr>
              <a:t>NO PROCESSO AVALIATIVO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1BB890A4-D599-420C-B7F6-3EBA8BC0C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0483" y="1984519"/>
            <a:ext cx="4788733" cy="3854450"/>
          </a:xfrm>
        </p:spPr>
        <p:txBody>
          <a:bodyPr>
            <a:normAutofit/>
          </a:bodyPr>
          <a:lstStyle/>
          <a:p>
            <a:pPr algn="r"/>
            <a:r>
              <a:rPr lang="pt-BR" sz="160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Requisitos legais – observância das questões regulatórias  em cada indicador:</a:t>
            </a:r>
          </a:p>
          <a:p>
            <a:pPr marL="846138" lvl="3" indent="-325438" algn="r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Plano de garantia da acessibilidade em conformidade com laudo técnico</a:t>
            </a:r>
          </a:p>
          <a:p>
            <a:pPr marL="901700" lvl="3" indent="-295275" algn="r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Política de guarda e manutenção do acervo acadêmico</a:t>
            </a:r>
          </a:p>
          <a:p>
            <a:pPr marL="901700" lvl="3" indent="-295275" algn="r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</a:rPr>
              <a:t>Atendimento às exigências legais de segurança predial, inclusive plano de fuga em caso de incêndio, atestado por meio de laudo específico emitido por órgão público competente</a:t>
            </a: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2426D52-CCA7-4024-904A-555D29709EB9}"/>
              </a:ext>
            </a:extLst>
          </p:cNvPr>
          <p:cNvSpPr txBox="1">
            <a:spLocks/>
          </p:cNvSpPr>
          <p:nvPr/>
        </p:nvSpPr>
        <p:spPr bwMode="gray">
          <a:xfrm>
            <a:off x="1129110" y="554568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A IMPORTÂNCIA DO PREENCHIMENTO DO FE EM CONSONÂNCIA COM O PDI, PPC E A TRAJETÓRIA DA IES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624EA7E2-F514-4961-A690-C7F887F1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9619" y="2470150"/>
            <a:ext cx="10672762" cy="3416300"/>
          </a:xfrm>
        </p:spPr>
        <p:txBody>
          <a:bodyPr>
            <a:no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</a:rPr>
              <a:t>As informações que compõem a análise preliminar no relatório de avaliação dos cursos de graduação e avaliação institucional externa estão presentes nos documentos apensados ao processo e no formulário eletrônico de avalição preenchido pela IES</a:t>
            </a:r>
          </a:p>
          <a:p>
            <a:pPr lvl="2"/>
            <a:r>
              <a:rPr lang="pt-BR" sz="1600" b="1" dirty="0">
                <a:solidFill>
                  <a:schemeClr val="tx1"/>
                </a:solidFill>
              </a:rPr>
              <a:t>A IES deve preencher o formulário eletrônico descrevendo todos os elementos solicitados nos critérios aditivos para conseguir conceitos 4 e 5.</a:t>
            </a:r>
          </a:p>
          <a:p>
            <a:pPr lvl="2"/>
            <a:r>
              <a:rPr lang="pt-BR" sz="1600" b="1" dirty="0">
                <a:solidFill>
                  <a:schemeClr val="tx1"/>
                </a:solidFill>
              </a:rPr>
              <a:t>A IES no momento do envio da agenda de avaliação deverá </a:t>
            </a:r>
            <a:r>
              <a:rPr lang="pt-BR" sz="1600" b="1" u="sng" dirty="0">
                <a:solidFill>
                  <a:schemeClr val="tx1"/>
                </a:solidFill>
              </a:rPr>
              <a:t>enviar as informações aos avaliadores e indicar no </a:t>
            </a:r>
            <a:r>
              <a:rPr lang="pt-BR" sz="1600" b="1" u="sng" dirty="0" err="1">
                <a:solidFill>
                  <a:schemeClr val="tx1"/>
                </a:solidFill>
              </a:rPr>
              <a:t>pdi</a:t>
            </a:r>
            <a:r>
              <a:rPr lang="pt-BR" sz="1600" b="1" u="sng" dirty="0">
                <a:solidFill>
                  <a:schemeClr val="tx1"/>
                </a:solidFill>
              </a:rPr>
              <a:t> e no </a:t>
            </a:r>
            <a:r>
              <a:rPr lang="pt-BR" sz="1600" b="1" u="sng" dirty="0" err="1">
                <a:solidFill>
                  <a:schemeClr val="tx1"/>
                </a:solidFill>
              </a:rPr>
              <a:t>ppc</a:t>
            </a:r>
            <a:r>
              <a:rPr lang="pt-BR" sz="1600" b="1" u="sng" dirty="0">
                <a:solidFill>
                  <a:schemeClr val="tx1"/>
                </a:solidFill>
              </a:rPr>
              <a:t> quando for o caso onde se encontram essas informações</a:t>
            </a:r>
            <a:r>
              <a:rPr lang="pt-BR" sz="1600" b="1" dirty="0">
                <a:solidFill>
                  <a:schemeClr val="tx1"/>
                </a:solidFill>
              </a:rPr>
              <a:t> uma vez que a </a:t>
            </a:r>
            <a:r>
              <a:rPr lang="pt-BR" sz="1600" b="1" dirty="0" err="1">
                <a:solidFill>
                  <a:schemeClr val="tx1"/>
                </a:solidFill>
              </a:rPr>
              <a:t>daes</a:t>
            </a:r>
            <a:r>
              <a:rPr lang="pt-BR" sz="1600" b="1" dirty="0">
                <a:solidFill>
                  <a:schemeClr val="tx1"/>
                </a:solidFill>
              </a:rPr>
              <a:t> determinou na nota técnica que a comissão deverá elaborar previamente a visita, bem como </a:t>
            </a:r>
            <a:r>
              <a:rPr lang="pt-BR" sz="1600" b="1" u="sng" dirty="0">
                <a:solidFill>
                  <a:schemeClr val="tx1"/>
                </a:solidFill>
              </a:rPr>
              <a:t>disponibilizar todas as informações na página da </a:t>
            </a:r>
            <a:r>
              <a:rPr lang="pt-BR" sz="1600" b="1" u="sng" dirty="0" err="1">
                <a:solidFill>
                  <a:schemeClr val="tx1"/>
                </a:solidFill>
              </a:rPr>
              <a:t>ies</a:t>
            </a:r>
            <a:r>
              <a:rPr lang="pt-BR" sz="1600" b="1" u="sng" dirty="0">
                <a:solidFill>
                  <a:schemeClr val="tx1"/>
                </a:solidFill>
              </a:rPr>
              <a:t>.</a:t>
            </a:r>
            <a:endParaRPr lang="pt-BR" sz="16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0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4E7F529-0217-40F7-8A11-2AEE48C98C9E}"/>
              </a:ext>
            </a:extLst>
          </p:cNvPr>
          <p:cNvSpPr txBox="1">
            <a:spLocks/>
          </p:cNvSpPr>
          <p:nvPr/>
        </p:nvSpPr>
        <p:spPr bwMode="gray">
          <a:xfrm>
            <a:off x="1129110" y="554568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PLANO ESTRATÉGICO E SUSTENTABILIDADE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 GESTÃO FINANCEIRA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A1F0ACDC-C310-4AF0-83DB-844ED6EB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9109" y="2190749"/>
            <a:ext cx="9933782" cy="3910013"/>
          </a:xfrm>
        </p:spPr>
        <p:txBody>
          <a:bodyPr>
            <a:norm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</a:rPr>
              <a:t>Demonstração de patrimônio suficiente para assegurar a sustentabilidade financeira da instituição mantida, conforme regulamento a ser editado pelo Ministério da Educação deve ser melhor explicitado no momento do preenchimentos regulatórios e avaliativos; 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Demonstração financeira atestadas por profissionais competentes, considerada sua natureza jurídica;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</a:rPr>
              <a:t>Parecer de auditoria independente que demonstre condição suficiente para assegurar a sustentabilidade financeira da instituição mantida: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A Secretaria de Regulação e Supervisão da Educação Superior do Ministério da Educação poderá requisitar à mantenedora a apresentação de balanço patrimonial em plano de contas a ser definido conforme regulamento a ser editado pelo Ministério da Educação.</a:t>
            </a: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8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1E719FE-1C22-46F8-8B2E-D80335A1BC0F}"/>
              </a:ext>
            </a:extLst>
          </p:cNvPr>
          <p:cNvSpPr txBox="1">
            <a:spLocks/>
          </p:cNvSpPr>
          <p:nvPr/>
        </p:nvSpPr>
        <p:spPr bwMode="gray">
          <a:xfrm>
            <a:off x="1129110" y="554568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CORPO SOCIAL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B0C8E8D1-9C8B-4ADE-9AD4-32D3340B7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7323" y="2047874"/>
            <a:ext cx="10977355" cy="4429125"/>
          </a:xfrm>
        </p:spPr>
        <p:txBody>
          <a:bodyPr>
            <a:normAutofit/>
          </a:bodyPr>
          <a:lstStyle/>
          <a:p>
            <a:pPr lvl="1"/>
            <a:r>
              <a:rPr lang="pt-BR" b="1" dirty="0">
                <a:solidFill>
                  <a:schemeClr val="tx1"/>
                </a:solidFill>
              </a:rPr>
              <a:t>AMPLIAÇÃO DO PAPEL DO NDE </a:t>
            </a:r>
          </a:p>
          <a:p>
            <a:pPr lvl="2"/>
            <a:r>
              <a:rPr lang="pt-BR" sz="1600" dirty="0">
                <a:solidFill>
                  <a:schemeClr val="tx1"/>
                </a:solidFill>
              </a:rPr>
              <a:t>Glossário: Constitui-se no grupo de docentes com atribuições acadêmicas de acompanhamento, atuante no </a:t>
            </a:r>
            <a:r>
              <a:rPr lang="pt-BR" sz="1600" b="1" dirty="0">
                <a:solidFill>
                  <a:schemeClr val="tx1"/>
                </a:solidFill>
              </a:rPr>
              <a:t>processo de concepção</a:t>
            </a:r>
            <a:r>
              <a:rPr lang="pt-BR" sz="1600" dirty="0">
                <a:solidFill>
                  <a:schemeClr val="tx1"/>
                </a:solidFill>
              </a:rPr>
              <a:t>, consolidação e contínua apresentação do PPC.</a:t>
            </a:r>
          </a:p>
          <a:p>
            <a:pPr lvl="3"/>
            <a:r>
              <a:rPr lang="pt-BR" sz="1600" dirty="0">
                <a:solidFill>
                  <a:schemeClr val="tx1"/>
                </a:solidFill>
              </a:rPr>
              <a:t>Critérios de análise:</a:t>
            </a:r>
          </a:p>
          <a:p>
            <a:pPr lvl="4"/>
            <a:r>
              <a:rPr lang="pt-BR" sz="1600" b="1" dirty="0">
                <a:solidFill>
                  <a:schemeClr val="tx1"/>
                </a:solidFill>
              </a:rPr>
              <a:t>Planejamento</a:t>
            </a:r>
            <a:r>
              <a:rPr lang="pt-BR" sz="1600" dirty="0">
                <a:solidFill>
                  <a:schemeClr val="tx1"/>
                </a:solidFill>
              </a:rPr>
              <a:t> de procedimentos para permanência de parte de seus membros até o ato regulatório até o ato regulatório seguinte(autorização)</a:t>
            </a:r>
          </a:p>
          <a:p>
            <a:pPr lvl="4"/>
            <a:r>
              <a:rPr lang="pt-BR" sz="1600" b="1" dirty="0">
                <a:solidFill>
                  <a:schemeClr val="tx1"/>
                </a:solidFill>
              </a:rPr>
              <a:t>Bibliografia básica e complementar </a:t>
            </a:r>
            <a:r>
              <a:rPr lang="pt-BR" sz="1600" dirty="0">
                <a:solidFill>
                  <a:schemeClr val="tx1"/>
                </a:solidFill>
              </a:rPr>
              <a:t>tem que estar referendadas por relatório de adequação assinado pelo NDE, comprovando a compatibilidade de número de vagas  do curso e de outros que utilizem as bibliografias bem como a quantidade de exemplares por título (autorização e reconhecimento/renovação)</a:t>
            </a:r>
          </a:p>
          <a:p>
            <a:pPr lvl="4"/>
            <a:r>
              <a:rPr lang="pt-BR" sz="1600" b="1" dirty="0">
                <a:solidFill>
                  <a:schemeClr val="tx1"/>
                </a:solidFill>
              </a:rPr>
              <a:t>Deve manter </a:t>
            </a:r>
            <a:r>
              <a:rPr lang="pt-BR" sz="1600" dirty="0">
                <a:solidFill>
                  <a:schemeClr val="tx1"/>
                </a:solidFill>
              </a:rPr>
              <a:t>parte dos membros  do NDE entre os últimos atos regulatórios (reconhecimento e renovação de reconhecimento)</a:t>
            </a:r>
          </a:p>
          <a:p>
            <a:pPr marL="1828800" lvl="4" indent="0">
              <a:buNone/>
            </a:pP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8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8260761-C476-4709-BCDC-05F427293254}"/>
              </a:ext>
            </a:extLst>
          </p:cNvPr>
          <p:cNvSpPr txBox="1">
            <a:spLocks/>
          </p:cNvSpPr>
          <p:nvPr/>
        </p:nvSpPr>
        <p:spPr bwMode="gray">
          <a:xfrm>
            <a:off x="1129110" y="554568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CORPO SOCIAL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D95F4EBA-B9F7-4F1B-8892-4999B8AF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79E2B1-C43F-494C-82CA-4A2C59A3F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924050"/>
            <a:ext cx="10458450" cy="4457700"/>
          </a:xfrm>
        </p:spPr>
        <p:txBody>
          <a:bodyPr>
            <a:noAutofit/>
          </a:bodyPr>
          <a:lstStyle/>
          <a:p>
            <a:pPr marL="323850" lvl="1" indent="-3238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Experiência diferenciada para corpo docente  presencial e EAD</a:t>
            </a:r>
          </a:p>
          <a:p>
            <a:pPr lvl="2" algn="just"/>
            <a:r>
              <a:rPr lang="pt-BR" sz="1600" dirty="0">
                <a:solidFill>
                  <a:schemeClr val="tx1"/>
                </a:solidFill>
              </a:rPr>
              <a:t>Glossário: profissional </a:t>
            </a:r>
            <a:r>
              <a:rPr lang="pt-BR" sz="1600" b="1" dirty="0">
                <a:solidFill>
                  <a:schemeClr val="tx1"/>
                </a:solidFill>
              </a:rPr>
              <a:t>de nível superior vinculado a IES, </a:t>
            </a:r>
            <a:r>
              <a:rPr lang="pt-BR" sz="1600" dirty="0">
                <a:solidFill>
                  <a:schemeClr val="tx1"/>
                </a:solidFill>
              </a:rPr>
              <a:t>que atua na sua área de conhecimento de sua formação, dando suporte as atividades dos docentes. Para o </a:t>
            </a:r>
            <a:r>
              <a:rPr lang="pt-BR" sz="1600" b="1" dirty="0">
                <a:solidFill>
                  <a:schemeClr val="tx1"/>
                </a:solidFill>
              </a:rPr>
              <a:t>5,  </a:t>
            </a:r>
            <a:r>
              <a:rPr lang="pt-BR" sz="1600" dirty="0">
                <a:solidFill>
                  <a:schemeClr val="tx1"/>
                </a:solidFill>
              </a:rPr>
              <a:t>no critério experiência : evidenciar  em consonância com o perfil do egresso, com previsão de relatório de estudos e trabalho, fornecimento de suporte de atividades dos docentes e realização de mediação pedagógica.  </a:t>
            </a:r>
          </a:p>
          <a:p>
            <a:pPr lvl="3" algn="just"/>
            <a:r>
              <a:rPr lang="pt-BR" sz="1600" b="1" dirty="0">
                <a:solidFill>
                  <a:schemeClr val="tx1"/>
                </a:solidFill>
              </a:rPr>
              <a:t>Indicadores 2.10  e 2.13  que tratam de  experiência de tutores  - diferenciam o  modo de atuação e experiência para cursos presenciais com parte em EAD e cursos totalmente a EAD</a:t>
            </a:r>
          </a:p>
          <a:p>
            <a:pPr marL="1371600" lvl="3" indent="0" algn="just">
              <a:buNone/>
            </a:pPr>
            <a:r>
              <a:rPr lang="pt-BR" sz="1600" b="1" dirty="0">
                <a:solidFill>
                  <a:schemeClr val="tx1"/>
                </a:solidFill>
              </a:rPr>
              <a:t> </a:t>
            </a:r>
          </a:p>
          <a:p>
            <a:pPr marL="323850" lvl="1" indent="-3238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Equipe multidisciplinar EAD</a:t>
            </a:r>
          </a:p>
          <a:p>
            <a:pPr lvl="2"/>
            <a:r>
              <a:rPr lang="pt-BR" sz="1600" dirty="0">
                <a:solidFill>
                  <a:schemeClr val="tx1"/>
                </a:solidFill>
              </a:rPr>
              <a:t>Glossário: constitui-se </a:t>
            </a:r>
            <a:r>
              <a:rPr lang="pt-BR" sz="1600" b="1" dirty="0">
                <a:solidFill>
                  <a:schemeClr val="tx1"/>
                </a:solidFill>
              </a:rPr>
              <a:t>equipe responsável </a:t>
            </a:r>
            <a:r>
              <a:rPr lang="pt-BR" sz="1600" dirty="0">
                <a:solidFill>
                  <a:schemeClr val="tx1"/>
                </a:solidFill>
              </a:rPr>
              <a:t>por  </a:t>
            </a:r>
            <a:r>
              <a:rPr lang="pt-BR" sz="1600" b="1" dirty="0">
                <a:solidFill>
                  <a:schemeClr val="tx1"/>
                </a:solidFill>
              </a:rPr>
              <a:t>elaborar e ou validar </a:t>
            </a:r>
            <a:r>
              <a:rPr lang="pt-BR" sz="1600" dirty="0">
                <a:solidFill>
                  <a:schemeClr val="tx1"/>
                </a:solidFill>
              </a:rPr>
              <a:t>o material didático. Conta com professores responsáveis por cada conteúdo de cada disciplina, bem como os demais profissionais nas áreas de educação e técnicas (</a:t>
            </a:r>
            <a:r>
              <a:rPr lang="pt-BR" sz="1600" dirty="0" err="1">
                <a:solidFill>
                  <a:schemeClr val="tx1"/>
                </a:solidFill>
              </a:rPr>
              <a:t>webdesigners</a:t>
            </a:r>
            <a:r>
              <a:rPr lang="pt-BR" sz="1600" dirty="0">
                <a:solidFill>
                  <a:schemeClr val="tx1"/>
                </a:solidFill>
              </a:rPr>
              <a:t>, desenhistas gráficos, equipes de revisores, equipe de vídeo, etc.)</a:t>
            </a: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1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D46139-C6C2-48AC-A73F-DF7D77BD7401}"/>
              </a:ext>
            </a:extLst>
          </p:cNvPr>
          <p:cNvSpPr txBox="1">
            <a:spLocks/>
          </p:cNvSpPr>
          <p:nvPr/>
        </p:nvSpPr>
        <p:spPr bwMode="gray">
          <a:xfrm>
            <a:off x="1129110" y="554568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CORPO SOCIAL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65A602FA-39E0-4040-B75A-FACE6FEF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8169" y="2138362"/>
            <a:ext cx="11015663" cy="3971925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chemeClr val="tx1"/>
                </a:solidFill>
              </a:rPr>
              <a:t>Os instrumentos novos conduzem para a contratação dos seguintes profissionais para todos os atos: 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Coordenador do curso, do NDE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Equipe multidisciplinar  </a:t>
            </a:r>
            <a:r>
              <a:rPr lang="pt-BR" dirty="0">
                <a:solidFill>
                  <a:schemeClr val="tx1"/>
                </a:solidFill>
              </a:rPr>
              <a:t>- professores responsáveis por cada conteúdo de cada disciplina, bem como os demais profissionais nas áreas de educação 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 técnicos - </a:t>
            </a:r>
            <a:r>
              <a:rPr lang="pt-BR" dirty="0" err="1">
                <a:solidFill>
                  <a:schemeClr val="tx1"/>
                </a:solidFill>
              </a:rPr>
              <a:t>webdesigners</a:t>
            </a:r>
            <a:r>
              <a:rPr lang="pt-BR" dirty="0">
                <a:solidFill>
                  <a:schemeClr val="tx1"/>
                </a:solidFill>
              </a:rPr>
              <a:t>, desenhistas gráficos, equipes de revisores, equipe de vídeo, etc.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Docentes </a:t>
            </a:r>
            <a:r>
              <a:rPr lang="pt-BR" dirty="0">
                <a:solidFill>
                  <a:schemeClr val="tx1"/>
                </a:solidFill>
              </a:rPr>
              <a:t>– contratados de forma parcial e integral (glossário)</a:t>
            </a: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Questão importante – a lei trabalhista coloca novas possibilidades para contratação docente 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Provavelmente haverá NT orientando essa temática.</a:t>
            </a: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8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5294" y="668868"/>
            <a:ext cx="8761413" cy="706964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INTRODUZINDO O 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835" y="2044297"/>
            <a:ext cx="9240330" cy="426965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chemeClr val="tx1"/>
                </a:solidFill>
              </a:rPr>
              <a:t>Conceito importante: </a:t>
            </a:r>
            <a:r>
              <a:rPr lang="pt-BR" dirty="0">
                <a:solidFill>
                  <a:schemeClr val="tx1"/>
                </a:solidFill>
              </a:rPr>
              <a:t>avaliação é um processo contínuo e induz qualidade mas não pode ser analisada de modo isolado </a:t>
            </a:r>
          </a:p>
          <a:p>
            <a:pPr algn="just"/>
            <a:r>
              <a:rPr lang="pt-BR" b="1" dirty="0">
                <a:solidFill>
                  <a:schemeClr val="tx1"/>
                </a:solidFill>
              </a:rPr>
              <a:t>O </a:t>
            </a:r>
            <a:r>
              <a:rPr lang="pt-BR" b="1" dirty="0" err="1">
                <a:solidFill>
                  <a:schemeClr val="tx1"/>
                </a:solidFill>
              </a:rPr>
              <a:t>Sinaes</a:t>
            </a:r>
            <a:r>
              <a:rPr lang="pt-BR" b="1" dirty="0">
                <a:solidFill>
                  <a:schemeClr val="tx1"/>
                </a:solidFill>
              </a:rPr>
              <a:t>  completou em 2018 - 14 anos</a:t>
            </a:r>
            <a:r>
              <a:rPr lang="pt-BR" dirty="0">
                <a:solidFill>
                  <a:schemeClr val="tx1"/>
                </a:solidFill>
              </a:rPr>
              <a:t> ( regulação, avaliação e supervisão)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O </a:t>
            </a:r>
            <a:r>
              <a:rPr lang="pt-BR" dirty="0" err="1">
                <a:solidFill>
                  <a:schemeClr val="tx1"/>
                </a:solidFill>
              </a:rPr>
              <a:t>Sinaes</a:t>
            </a:r>
            <a:r>
              <a:rPr lang="pt-BR" dirty="0">
                <a:solidFill>
                  <a:schemeClr val="tx1"/>
                </a:solidFill>
              </a:rPr>
              <a:t> prevê a avaliação de cursos, IES e desempenho dos estudantes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Os instrumentos de avaliação são reflexo de todas as mudanças ocorridas no processo de implantação e consolidação do </a:t>
            </a:r>
            <a:r>
              <a:rPr lang="pt-BR" dirty="0" err="1">
                <a:solidFill>
                  <a:schemeClr val="tx1"/>
                </a:solidFill>
              </a:rPr>
              <a:t>Sinaes</a:t>
            </a:r>
            <a:endParaRPr lang="pt-BR" dirty="0">
              <a:solidFill>
                <a:schemeClr val="tx1"/>
              </a:solidFill>
            </a:endParaRP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Os instrumentos foram criados a partir da necessidade de implementação da lei, com decreto e portarias, adequando o fluxo e procedimentos para regulação, avaliação e supervisão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Em 2017 e 2018,  a educação superior passa por um novo momento de regulação com novos decretos , portarias e instruções normativas( mudanças resultantes do amadurecimento do processo de implementação do </a:t>
            </a:r>
            <a:r>
              <a:rPr lang="pt-BR" dirty="0" err="1">
                <a:solidFill>
                  <a:schemeClr val="tx1"/>
                </a:solidFill>
              </a:rPr>
              <a:t>Sinaes</a:t>
            </a:r>
            <a:r>
              <a:rPr lang="pt-BR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O </a:t>
            </a:r>
            <a:r>
              <a:rPr lang="pt-BR" dirty="0" err="1">
                <a:solidFill>
                  <a:schemeClr val="tx1"/>
                </a:solidFill>
              </a:rPr>
              <a:t>Sinaes</a:t>
            </a:r>
            <a:r>
              <a:rPr lang="pt-BR" dirty="0">
                <a:solidFill>
                  <a:schemeClr val="tx1"/>
                </a:solidFill>
              </a:rPr>
              <a:t> prevê o respeito à diversidade e a trajetória das instituições ( ensino, pesquisa e extensão)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Os instrumentos de avaliação são modificados de acordo com o novo marco regulatório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Os procedimentos dos fluxos de avaliação, supervisão e regulação são alterados adequando-se, também, a operacionalização do dia a dia da avaliação, supervisão e regulação</a:t>
            </a:r>
          </a:p>
          <a:p>
            <a:pPr marL="457200" lvl="1" indent="0" algn="just">
              <a:buNone/>
            </a:pPr>
            <a:endParaRPr lang="pt-BR" dirty="0"/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0C487666-AE7B-4037-AFEB-038F57A7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0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531B726-52EF-4762-A5FA-6CAD459A9F84}"/>
              </a:ext>
            </a:extLst>
          </p:cNvPr>
          <p:cNvSpPr txBox="1">
            <a:spLocks/>
          </p:cNvSpPr>
          <p:nvPr/>
        </p:nvSpPr>
        <p:spPr bwMode="gray">
          <a:xfrm>
            <a:off x="1129110" y="554568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IQCD - (Índice de Qualificação do Corpo Docente)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3CAA46FB-71BC-40A1-A013-B7ABA84F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A935C3-A6B0-4E7B-9392-ECA770191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44" y="2257424"/>
            <a:ext cx="10501312" cy="3948113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chemeClr val="tx1"/>
                </a:solidFill>
              </a:rPr>
              <a:t>Indicador de desempenho</a:t>
            </a:r>
            <a:r>
              <a:rPr lang="pt-BR" sz="1600" dirty="0">
                <a:solidFill>
                  <a:schemeClr val="tx1"/>
                </a:solidFill>
              </a:rPr>
              <a:t>, utilizado pelo TCU adotado em instituições de ensino superior, principalmente aquelas que mantêm uma produção científica – como, por exemplo, as IFES (instituições federais de ensino superior), relaciona a qualidade do ensino de graduação e de pós-graduação com o volume de pesquisas desenvolvidas. </a:t>
            </a:r>
            <a:endParaRPr lang="pt-BR" sz="1600" b="1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O </a:t>
            </a:r>
            <a:r>
              <a:rPr lang="pt-BR" sz="1600" b="1" dirty="0">
                <a:solidFill>
                  <a:schemeClr val="tx1"/>
                </a:solidFill>
              </a:rPr>
              <a:t> IQCD </a:t>
            </a:r>
            <a:r>
              <a:rPr lang="pt-BR" sz="1600" dirty="0">
                <a:solidFill>
                  <a:schemeClr val="tx1"/>
                </a:solidFill>
              </a:rPr>
              <a:t>não impacta no cálculo dos conceitos das dimensões, dos eixos ou dos conceitos finais de curso ou institucional.</a:t>
            </a:r>
          </a:p>
          <a:p>
            <a:r>
              <a:rPr lang="pt-BR" sz="1600" dirty="0">
                <a:solidFill>
                  <a:schemeClr val="tx1"/>
                </a:solidFill>
              </a:rPr>
              <a:t>Não compõe o rol de indicadores dos instrumentos  </a:t>
            </a:r>
          </a:p>
          <a:p>
            <a:r>
              <a:rPr lang="pt-BR" sz="1600" dirty="0">
                <a:solidFill>
                  <a:schemeClr val="tx1"/>
                </a:solidFill>
              </a:rPr>
              <a:t>Será utilizado em estudos e pesquisas, associados aos diversos objetos de avaliação, que para além da construção do conhecimento. 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“Serão adotados para decisões futuras sobre os instrumentos, escalas e indicadores, bem como para subsídios regulatórios”.</a:t>
            </a:r>
            <a:endParaRPr lang="pt-BR" sz="1600" dirty="0">
              <a:solidFill>
                <a:schemeClr val="tx1"/>
              </a:solidFill>
            </a:endParaRPr>
          </a:p>
          <a:p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4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B3FD11-B483-4FF2-96C0-DFF372E1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232" y="-263509"/>
            <a:ext cx="12661232" cy="712110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95F76FF-A3FA-42FA-9453-459E7D67B875}"/>
              </a:ext>
            </a:extLst>
          </p:cNvPr>
          <p:cNvSpPr txBox="1">
            <a:spLocks/>
          </p:cNvSpPr>
          <p:nvPr/>
        </p:nvSpPr>
        <p:spPr bwMode="gray">
          <a:xfrm>
            <a:off x="1129110" y="987706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2600" dirty="0">
                <a:solidFill>
                  <a:srgbClr val="4C1472"/>
                </a:solidFill>
              </a:rPr>
              <a:t>O CUMPRIMENTO DOS</a:t>
            </a:r>
          </a:p>
          <a:p>
            <a:pPr algn="r"/>
            <a:r>
              <a:rPr lang="pt-BR" sz="2600" dirty="0">
                <a:solidFill>
                  <a:srgbClr val="4C1472"/>
                </a:solidFill>
              </a:rPr>
              <a:t>CRITÉRIOS E SEUS ADITIVOS</a:t>
            </a:r>
          </a:p>
          <a:p>
            <a:pPr algn="r"/>
            <a:r>
              <a:rPr lang="pt-BR" sz="2600" i="1" dirty="0">
                <a:solidFill>
                  <a:srgbClr val="4C1472"/>
                </a:solidFill>
              </a:rPr>
              <a:t>VERSUS </a:t>
            </a:r>
            <a:r>
              <a:rPr lang="pt-BR" sz="2600" dirty="0">
                <a:solidFill>
                  <a:srgbClr val="4C1472"/>
                </a:solidFill>
              </a:rPr>
              <a:t>BÔNUS REGULATÓRIO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11DC7791-3281-4BD6-B91F-5D6EB1379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69242" y="2127393"/>
            <a:ext cx="4493649" cy="3773237"/>
          </a:xfrm>
        </p:spPr>
        <p:txBody>
          <a:bodyPr>
            <a:normAutofit/>
          </a:bodyPr>
          <a:lstStyle/>
          <a:p>
            <a:pPr marL="407988" lvl="1" indent="-309563" algn="r"/>
            <a:r>
              <a:rPr lang="pt-BR" sz="1400" dirty="0">
                <a:solidFill>
                  <a:schemeClr val="tx1"/>
                </a:solidFill>
              </a:rPr>
              <a:t>Modificação do processo de auto avaliação ( IES, cursos e docentes)</a:t>
            </a:r>
          </a:p>
          <a:p>
            <a:pPr marL="407988" lvl="1" indent="-309563" algn="r"/>
            <a:r>
              <a:rPr lang="pt-BR" sz="1400" dirty="0">
                <a:solidFill>
                  <a:schemeClr val="tx1"/>
                </a:solidFill>
              </a:rPr>
              <a:t>Observância da agenda de visita pelos avaliadores </a:t>
            </a:r>
          </a:p>
          <a:p>
            <a:pPr marL="407988" lvl="1" indent="-309563" algn="r"/>
            <a:r>
              <a:rPr lang="pt-BR" sz="1400" dirty="0">
                <a:solidFill>
                  <a:schemeClr val="tx1"/>
                </a:solidFill>
              </a:rPr>
              <a:t>Normatização das evidências do trabalho realizado  no dia a dia pela IES com o foco nos critérios aditivos</a:t>
            </a:r>
          </a:p>
          <a:p>
            <a:pPr lvl="2" algn="r"/>
            <a:r>
              <a:rPr lang="pt-BR" b="1" dirty="0">
                <a:solidFill>
                  <a:schemeClr val="tx1"/>
                </a:solidFill>
              </a:rPr>
              <a:t>Critério aditivo: atributo suplementar que integra o critério de </a:t>
            </a:r>
            <a:r>
              <a:rPr lang="pt-BR" sz="1600" b="1" dirty="0">
                <a:solidFill>
                  <a:schemeClr val="tx1"/>
                </a:solidFill>
              </a:rPr>
              <a:t>análise</a:t>
            </a:r>
            <a:r>
              <a:rPr lang="pt-BR" b="1" dirty="0">
                <a:solidFill>
                  <a:schemeClr val="tx1"/>
                </a:solidFill>
              </a:rPr>
              <a:t> para os conceitos 4 e 5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pPr marL="407988" lvl="1" indent="-338138" algn="r"/>
            <a:r>
              <a:rPr lang="pt-BR" sz="1400" dirty="0">
                <a:solidFill>
                  <a:schemeClr val="tx1"/>
                </a:solidFill>
              </a:rPr>
              <a:t>Possibilidade de abertura de cursos e registrar diplomas</a:t>
            </a: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54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E30C4DA-B2BE-4138-ABAD-3B881F27093E}"/>
              </a:ext>
            </a:extLst>
          </p:cNvPr>
          <p:cNvSpPr txBox="1">
            <a:spLocks/>
          </p:cNvSpPr>
          <p:nvPr/>
        </p:nvSpPr>
        <p:spPr bwMode="gray">
          <a:xfrm>
            <a:off x="1129110" y="554568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CONSIDERAÇÕES FINAIS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0AC6727A-84A9-4617-9531-B1AEE644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FA68CC-A1C2-4895-99D2-453CD222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321" y="2603500"/>
            <a:ext cx="10489359" cy="3968750"/>
          </a:xfrm>
        </p:spPr>
        <p:txBody>
          <a:bodyPr>
            <a:normAutofit/>
          </a:bodyPr>
          <a:lstStyle/>
          <a:p>
            <a:r>
              <a:rPr lang="pt-BR" sz="1600" dirty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Dado que as políticas acadêmicas, espelhadas no PDI, se concretizam no âmbito dos cursos e são objeto de avaliação no IACG, valorizou-se, nos atos de permanência, o papel da Infraestrutura, que deve suportar as condições institucionais para o atendimento aos diferentes segmentos da comunidade acadêmica. </a:t>
            </a:r>
          </a:p>
          <a:p>
            <a:r>
              <a:rPr lang="pt-BR" sz="1600" dirty="0">
                <a:solidFill>
                  <a:srgbClr val="222222"/>
                </a:solidFill>
                <a:cs typeface="Arial" panose="020B0604020202020204" pitchFamily="34" charset="0"/>
              </a:rPr>
              <a:t>Capacitação dos Avaliadores</a:t>
            </a:r>
          </a:p>
          <a:p>
            <a:r>
              <a:rPr lang="pt-BR" sz="1600" dirty="0">
                <a:solidFill>
                  <a:srgbClr val="222222"/>
                </a:solidFill>
                <a:cs typeface="Arial" panose="020B0604020202020204" pitchFamily="34" charset="0"/>
              </a:rPr>
              <a:t>Esclarecimentos sobre a modalidade EAD – principalmente para IES só </a:t>
            </a:r>
            <a:r>
              <a:rPr lang="pt-BR" sz="1600" dirty="0">
                <a:solidFill>
                  <a:schemeClr val="tx1"/>
                </a:solidFill>
                <a:cs typeface="Arial" panose="020B0604020202020204" pitchFamily="34" charset="0"/>
              </a:rPr>
              <a:t>EaD (100%)</a:t>
            </a:r>
          </a:p>
          <a:p>
            <a:r>
              <a:rPr lang="pt-BR" sz="1600" dirty="0">
                <a:solidFill>
                  <a:srgbClr val="222222"/>
                </a:solidFill>
                <a:cs typeface="Arial" panose="020B0604020202020204" pitchFamily="34" charset="0"/>
              </a:rPr>
              <a:t>Necessidade de Documentos Orientadores</a:t>
            </a:r>
          </a:p>
          <a:p>
            <a:r>
              <a:rPr lang="pt-BR" sz="1600" dirty="0">
                <a:solidFill>
                  <a:srgbClr val="222222"/>
                </a:solidFill>
                <a:cs typeface="Arial" panose="020B0604020202020204" pitchFamily="34" charset="0"/>
              </a:rPr>
              <a:t>Capacitação para as IES</a:t>
            </a:r>
          </a:p>
          <a:p>
            <a:r>
              <a:rPr lang="pt-BR" sz="1600" dirty="0">
                <a:solidFill>
                  <a:srgbClr val="222222"/>
                </a:solidFill>
                <a:cs typeface="Arial" panose="020B0604020202020204" pitchFamily="34" charset="0"/>
              </a:rPr>
              <a:t>Trabalho conjunto por parte da IES para atender a avaliação in loco e o ENADE</a:t>
            </a: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89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2D0C067-D701-41E2-8F73-065BCF918ED5}"/>
              </a:ext>
            </a:extLst>
          </p:cNvPr>
          <p:cNvSpPr txBox="1">
            <a:spLocks/>
          </p:cNvSpPr>
          <p:nvPr/>
        </p:nvSpPr>
        <p:spPr bwMode="gray">
          <a:xfrm>
            <a:off x="1129110" y="554568"/>
            <a:ext cx="993378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CONSIDERAÇÕES FINAIS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6644F1A5-6352-49C2-9293-39E06B1D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AC38D0-A373-4FA3-88E8-53D5CA8EC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478" y="2393950"/>
            <a:ext cx="9513045" cy="3797300"/>
          </a:xfrm>
        </p:spPr>
        <p:txBody>
          <a:bodyPr>
            <a:normAutofit/>
          </a:bodyPr>
          <a:lstStyle/>
          <a:p>
            <a:r>
              <a:rPr lang="pt-BR" sz="1600" dirty="0">
                <a:solidFill>
                  <a:schemeClr val="tx1"/>
                </a:solidFill>
              </a:rPr>
              <a:t>Nos instrumentos atuais a maioria dos critérios de análise totalmente quantitativos e objetivamente mensuráveis foram alterados para qualitativos. </a:t>
            </a:r>
            <a:r>
              <a:rPr lang="pt-BR" sz="1600" b="1" dirty="0">
                <a:solidFill>
                  <a:schemeClr val="tx1"/>
                </a:solidFill>
              </a:rPr>
              <a:t>ESSA SITUAÇÃO ESPECÍFICA AUMENTA A SUBJETIVIDADE</a:t>
            </a:r>
          </a:p>
          <a:p>
            <a:endParaRPr lang="pt-BR" sz="1600" b="1" dirty="0">
              <a:solidFill>
                <a:schemeClr val="tx1"/>
              </a:solidFill>
            </a:endParaRPr>
          </a:p>
          <a:p>
            <a:pPr lvl="3" algn="just"/>
            <a:r>
              <a:rPr lang="pt-BR" sz="1600" b="1" dirty="0">
                <a:solidFill>
                  <a:schemeClr val="tx1"/>
                </a:solidFill>
              </a:rPr>
              <a:t>Alterou-se a redação de forma a ajustá-la à lógica dos critérios aditivos e de retirar, quando possível, os valores cuja racional não fossem compreendida por todos os envolvidos no processo. Em vez de medidas diretas, mensura-se a qualidade esperada para a IES/curso quando o atributo estiver presente, considerando os níveis em que ele varia. Dessa forma, o foco passa a ser nos </a:t>
            </a:r>
            <a:r>
              <a:rPr lang="pt-BR" sz="1600" b="1" u="sng" dirty="0">
                <a:solidFill>
                  <a:schemeClr val="tx1"/>
                </a:solidFill>
              </a:rPr>
              <a:t>resultados positivos </a:t>
            </a:r>
            <a:r>
              <a:rPr lang="pt-BR" sz="1600" b="1" dirty="0">
                <a:solidFill>
                  <a:schemeClr val="tx1"/>
                </a:solidFill>
              </a:rPr>
              <a:t>induzidos pela presença do objeto de avaliação para a IES/curso. (Nota Técnica, DAES/INEP,2017)</a:t>
            </a: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39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6583008-0C8E-4B12-B647-A2ACABE1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5FEB90-4E28-4334-9D39-891529F3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24150"/>
            <a:ext cx="11244262" cy="988219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OBRIGADA PELA ATENÇÃO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435724-66E9-43F9-84A3-B310B9813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638" y="3695700"/>
            <a:ext cx="11129962" cy="493712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suzana@2em1consultoria.com.br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53" y="4775191"/>
            <a:ext cx="2140932" cy="16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22FC33-5C26-46CC-8D3B-72F56F9A2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74" y="1877361"/>
            <a:ext cx="10154652" cy="4387516"/>
          </a:xfrm>
        </p:spPr>
        <p:txBody>
          <a:bodyPr>
            <a:normAutofit/>
          </a:bodyPr>
          <a:lstStyle/>
          <a:p>
            <a:pPr lvl="1" algn="just"/>
            <a:r>
              <a:rPr lang="pt-BR" dirty="0">
                <a:solidFill>
                  <a:schemeClr val="tx1"/>
                </a:solidFill>
              </a:rPr>
              <a:t>Os novos instrumentos tiveram seus critérios de análise estruturados de FORMA ADITIVA, considerando cada conceito do indicador. Assim, os conceitos 1 e 2 apresentam ausências relativas ao critério de análise do conceito 3, em torno do qual se caracteriza a suficiência no tocante a cada objeto de avaliação. O conceito 4 apresenta critérios aditivos em relação ao conceito 3, e o mesmo ocorre com o conceito 5, em relação ao 4.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A partir dos novos instrumentos novas capacitações são necessárias –  novos avaliadores avaliarão os instrumentos novos e os avaliadores do </a:t>
            </a:r>
            <a:r>
              <a:rPr lang="pt-BR" dirty="0" err="1">
                <a:solidFill>
                  <a:schemeClr val="tx1"/>
                </a:solidFill>
              </a:rPr>
              <a:t>BASis</a:t>
            </a:r>
            <a:r>
              <a:rPr lang="pt-BR" dirty="0">
                <a:solidFill>
                  <a:schemeClr val="tx1"/>
                </a:solidFill>
              </a:rPr>
              <a:t> avaliarão processos nos instrumentos anteriores e serão capacitados ao longo do tempo. (Portaria normativa nª1 15/12/2017 art.6ª )</a:t>
            </a:r>
          </a:p>
          <a:p>
            <a:pPr lvl="3" algn="just"/>
            <a:r>
              <a:rPr lang="pt-BR" dirty="0">
                <a:solidFill>
                  <a:schemeClr val="tx1"/>
                </a:solidFill>
              </a:rPr>
              <a:t>As IES devem ficar atentas  a todo o processo avaliativo e regulatório  buscando o 4 e o 5 para bônus regulatório nos indicadores</a:t>
            </a:r>
          </a:p>
          <a:p>
            <a:pPr lvl="3" algn="just"/>
            <a:r>
              <a:rPr lang="pt-BR" dirty="0">
                <a:solidFill>
                  <a:schemeClr val="tx1"/>
                </a:solidFill>
              </a:rPr>
              <a:t>Há necessidade premente de adequação de todos os documentos institucionais a luz das novas normativas</a:t>
            </a:r>
          </a:p>
          <a:p>
            <a:pPr lvl="3" algn="just"/>
            <a:r>
              <a:rPr lang="pt-BR" dirty="0">
                <a:solidFill>
                  <a:schemeClr val="tx1"/>
                </a:solidFill>
              </a:rPr>
              <a:t>Limites do novo processo:</a:t>
            </a:r>
          </a:p>
          <a:p>
            <a:pPr lvl="4" algn="just"/>
            <a:r>
              <a:rPr lang="pt-BR" dirty="0">
                <a:solidFill>
                  <a:schemeClr val="tx1"/>
                </a:solidFill>
              </a:rPr>
              <a:t>Pelo novo marco regulatório e avaliativo, todas as </a:t>
            </a:r>
            <a:r>
              <a:rPr lang="pt-BR" dirty="0" err="1">
                <a:solidFill>
                  <a:schemeClr val="tx1"/>
                </a:solidFill>
              </a:rPr>
              <a:t>ies</a:t>
            </a:r>
            <a:r>
              <a:rPr lang="pt-BR" dirty="0">
                <a:solidFill>
                  <a:schemeClr val="tx1"/>
                </a:solidFill>
              </a:rPr>
              <a:t> deverão ter as políticas norteadas pelo instrumento e </a:t>
            </a:r>
            <a:r>
              <a:rPr lang="pt-BR" dirty="0" err="1">
                <a:solidFill>
                  <a:schemeClr val="tx1"/>
                </a:solidFill>
              </a:rPr>
              <a:t>evenciando</a:t>
            </a:r>
            <a:r>
              <a:rPr lang="pt-BR" dirty="0">
                <a:solidFill>
                  <a:schemeClr val="tx1"/>
                </a:solidFill>
              </a:rPr>
              <a:t> todos os seus processos  para o alcance do 5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68868"/>
            <a:ext cx="8761413" cy="706964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INTRODUZINDO O TEMA</a:t>
            </a: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87B3F3C-7949-4C92-9CE0-CB5E60A5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21D2EA52-9FD0-4DDA-BF42-2CF3E71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939" y="1934632"/>
            <a:ext cx="4136713" cy="4254500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sz="1600" dirty="0">
                <a:solidFill>
                  <a:schemeClr val="tx1"/>
                </a:solidFill>
              </a:rPr>
              <a:t>Os </a:t>
            </a:r>
            <a:r>
              <a:rPr lang="pt-BR" sz="1600" b="1" dirty="0">
                <a:solidFill>
                  <a:schemeClr val="tx1"/>
                </a:solidFill>
              </a:rPr>
              <a:t>indicadores de qualidade </a:t>
            </a:r>
            <a:r>
              <a:rPr lang="pt-BR" sz="1600" dirty="0">
                <a:solidFill>
                  <a:schemeClr val="tx1"/>
                </a:solidFill>
              </a:rPr>
              <a:t>se destinam à avaliação da qualidade e de desempenho relativa a cada processo da instituição. São aqueles que refletem a relação de produtos (serviços)/ insumos, ou seja, buscam medir a eficiência de um dado processo ou operação em relação à utilização de um recurso ou insumo específico. Tais indicadores deverão existir à medida que forem necessários ao controle da qualidade e do desempenho no âmbito do processo/tarefa. Podem ser ampliados, reduzidos ou ajustados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299306" y="2192088"/>
            <a:ext cx="41367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Os </a:t>
            </a:r>
            <a:r>
              <a:rPr lang="pt-BR" sz="1600" b="1" dirty="0"/>
              <a:t>indicadores de gestão </a:t>
            </a:r>
            <a:r>
              <a:rPr lang="pt-BR" sz="1600" dirty="0"/>
              <a:t>deverão envolver o ensino, pesquisa e extensão, com o intuito de retratar o posicionamento e o impacto da sua atividade fim para a sociedade. Uma série histórica desses indicadores possibilita a visualização da capacidade das IES de gerir seus recursos de forma independente ou autônoma, a eficiência e eficácia da sua gestão.</a:t>
            </a:r>
          </a:p>
        </p:txBody>
      </p:sp>
      <p:sp>
        <p:nvSpPr>
          <p:cNvPr id="5" name="Seta para a esquerda e para a direita 4"/>
          <p:cNvSpPr/>
          <p:nvPr/>
        </p:nvSpPr>
        <p:spPr>
          <a:xfrm>
            <a:off x="5021652" y="3354714"/>
            <a:ext cx="2269067" cy="762000"/>
          </a:xfrm>
          <a:prstGeom prst="leftRightArrow">
            <a:avLst/>
          </a:prstGeom>
          <a:solidFill>
            <a:srgbClr val="4C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C10C1-DFD4-4630-95EA-1B16BF4F0B16}"/>
              </a:ext>
            </a:extLst>
          </p:cNvPr>
          <p:cNvSpPr txBox="1">
            <a:spLocks/>
          </p:cNvSpPr>
          <p:nvPr/>
        </p:nvSpPr>
        <p:spPr bwMode="gray">
          <a:xfrm>
            <a:off x="1715294" y="6688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LIMITES ENTRE AVALIAÇÃO DE GESTÃO E AVALIAÇÃO DE QUALIDADE</a:t>
            </a:r>
          </a:p>
        </p:txBody>
      </p:sp>
      <p:pic>
        <p:nvPicPr>
          <p:cNvPr id="9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9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10042A6-2177-4245-A916-A4AC97A3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86F0DD0D-459F-467E-A9EC-C38CE47D6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0241D65-1C01-40A3-9025-87CC20C19BFB}"/>
              </a:ext>
            </a:extLst>
          </p:cNvPr>
          <p:cNvSpPr txBox="1">
            <a:spLocks/>
          </p:cNvSpPr>
          <p:nvPr/>
        </p:nvSpPr>
        <p:spPr bwMode="gray">
          <a:xfrm>
            <a:off x="2524424" y="733207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dirty="0">
                <a:solidFill>
                  <a:srgbClr val="4C1472"/>
                </a:solidFill>
              </a:rPr>
              <a:t>O PERFIL DO</a:t>
            </a:r>
          </a:p>
          <a:p>
            <a:pPr algn="r"/>
            <a:r>
              <a:rPr lang="pt-BR" dirty="0">
                <a:solidFill>
                  <a:srgbClr val="4C1472"/>
                </a:solidFill>
              </a:rPr>
              <a:t>EGRESSO DINÂMICO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1345" y="2172974"/>
            <a:ext cx="4904492" cy="2512053"/>
          </a:xfrm>
        </p:spPr>
        <p:txBody>
          <a:bodyPr>
            <a:normAutofit/>
          </a:bodyPr>
          <a:lstStyle/>
          <a:p>
            <a:pPr algn="r"/>
            <a:r>
              <a:rPr lang="pt-BR" sz="1600" dirty="0">
                <a:solidFill>
                  <a:schemeClr val="tx1"/>
                </a:solidFill>
              </a:rPr>
              <a:t>Pensar digitalmente</a:t>
            </a:r>
          </a:p>
          <a:p>
            <a:pPr algn="r"/>
            <a:r>
              <a:rPr lang="pt-BR" sz="1600" dirty="0">
                <a:solidFill>
                  <a:schemeClr val="tx1"/>
                </a:solidFill>
              </a:rPr>
              <a:t>Metodologias inovadoras</a:t>
            </a:r>
          </a:p>
          <a:p>
            <a:pPr algn="r"/>
            <a:r>
              <a:rPr lang="pt-BR" sz="1600" dirty="0">
                <a:solidFill>
                  <a:schemeClr val="tx1"/>
                </a:solidFill>
              </a:rPr>
              <a:t>Empreendedorismo</a:t>
            </a:r>
          </a:p>
          <a:p>
            <a:pPr algn="r"/>
            <a:r>
              <a:rPr lang="pt-BR" sz="1600" dirty="0">
                <a:solidFill>
                  <a:schemeClr val="tx1"/>
                </a:solidFill>
              </a:rPr>
              <a:t>Capacidade de reposicionamento</a:t>
            </a:r>
          </a:p>
          <a:p>
            <a:pPr algn="r"/>
            <a:r>
              <a:rPr lang="pt-BR" sz="1600" dirty="0">
                <a:solidFill>
                  <a:schemeClr val="tx1"/>
                </a:solidFill>
              </a:rPr>
              <a:t>4ª Revolução industrial </a:t>
            </a:r>
            <a:r>
              <a:rPr lang="pt-BR" sz="1600" dirty="0">
                <a:solidFill>
                  <a:schemeClr val="tx1"/>
                </a:solidFill>
                <a:sym typeface="Wingdings"/>
              </a:rPr>
              <a:t></a:t>
            </a:r>
            <a:r>
              <a:rPr lang="pt-BR" sz="1600" dirty="0">
                <a:solidFill>
                  <a:schemeClr val="tx1"/>
                </a:solidFill>
              </a:rPr>
              <a:t> Inovação tecnológica</a:t>
            </a: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0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2">
            <a:extLst>
              <a:ext uri="{FF2B5EF4-FFF2-40B4-BE49-F238E27FC236}">
                <a16:creationId xmlns:a16="http://schemas.microsoft.com/office/drawing/2014/main" id="{866DA494-C788-4756-A77E-CB404211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8ED4DA1-13D7-4571-94D9-105D7021F7C5}"/>
              </a:ext>
            </a:extLst>
          </p:cNvPr>
          <p:cNvSpPr txBox="1">
            <a:spLocks/>
          </p:cNvSpPr>
          <p:nvPr/>
        </p:nvSpPr>
        <p:spPr bwMode="gray">
          <a:xfrm>
            <a:off x="1715294" y="6688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INOVAÇÃO NA EDUCAÇÃO SUPERIOR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175" y="1768671"/>
            <a:ext cx="10915650" cy="4514850"/>
          </a:xfrm>
        </p:spPr>
        <p:txBody>
          <a:bodyPr>
            <a:normAutofit/>
          </a:bodyPr>
          <a:lstStyle/>
          <a:p>
            <a:r>
              <a:rPr lang="pt-BR" sz="1600" dirty="0">
                <a:solidFill>
                  <a:schemeClr val="tx1"/>
                </a:solidFill>
              </a:rPr>
              <a:t>Inovação Social</a:t>
            </a:r>
          </a:p>
          <a:p>
            <a:r>
              <a:rPr lang="pt-BR" sz="1600" dirty="0">
                <a:solidFill>
                  <a:schemeClr val="tx1"/>
                </a:solidFill>
              </a:rPr>
              <a:t>Inovação Metodológica</a:t>
            </a:r>
          </a:p>
          <a:p>
            <a:r>
              <a:rPr lang="pt-BR" sz="1600" dirty="0">
                <a:solidFill>
                  <a:schemeClr val="tx1"/>
                </a:solidFill>
              </a:rPr>
              <a:t>Inovação Tecnológica</a:t>
            </a:r>
          </a:p>
          <a:p>
            <a:pPr lvl="1"/>
            <a:r>
              <a:rPr lang="pt-BR" sz="1200" b="1" dirty="0">
                <a:solidFill>
                  <a:schemeClr val="tx1"/>
                </a:solidFill>
              </a:rPr>
              <a:t>Nos novos instrumentos a inovação precede:</a:t>
            </a:r>
          </a:p>
          <a:p>
            <a:pPr lvl="2"/>
            <a:r>
              <a:rPr lang="pt-BR" sz="1200" b="1" dirty="0">
                <a:solidFill>
                  <a:schemeClr val="tx1"/>
                </a:solidFill>
              </a:rPr>
              <a:t>Práticas exitosas ou inovadoras </a:t>
            </a:r>
            <a:r>
              <a:rPr lang="pt-BR" sz="1200" dirty="0">
                <a:solidFill>
                  <a:schemeClr val="tx1"/>
                </a:solidFill>
              </a:rPr>
              <a:t>– são aquelas que a IES/curso encontrou para instituir uma ação de acordo com as necessidades da sua comunidade acadêmica, seu PDI e seu PPC, tendo como consequência o objetivo do êxito evidenciado. Podem ser também inovadoras quando se constatar que </a:t>
            </a:r>
            <a:r>
              <a:rPr lang="pt-BR" sz="1200" b="1" dirty="0">
                <a:solidFill>
                  <a:schemeClr val="tx1"/>
                </a:solidFill>
              </a:rPr>
              <a:t>são raras na região, no contexto educacional ou no âmbito do curso. Para isso, o curso ou a IES pode se valer de recursos de ponta, criativos, adequados ou pertinentes ao que se deseja alcançar. (Glossário AUT/REC/RREC)</a:t>
            </a:r>
          </a:p>
          <a:p>
            <a:pPr lvl="2"/>
            <a:r>
              <a:rPr lang="pt-BR" sz="1200" b="1" dirty="0">
                <a:solidFill>
                  <a:schemeClr val="tx1"/>
                </a:solidFill>
              </a:rPr>
              <a:t>Ação inovadora – </a:t>
            </a:r>
            <a:r>
              <a:rPr lang="pt-BR" sz="1200" dirty="0">
                <a:solidFill>
                  <a:schemeClr val="tx1"/>
                </a:solidFill>
              </a:rPr>
              <a:t>relaciona-se com </a:t>
            </a:r>
            <a:r>
              <a:rPr lang="pt-BR" sz="1200" b="1" dirty="0">
                <a:solidFill>
                  <a:schemeClr val="tx1"/>
                </a:solidFill>
              </a:rPr>
              <a:t>a adoção de práticas e procedimentos que oportunizem a criação ou o desenvolvimento de novos produtos ou ideias que permitam a melhoria de processos, apontando para ganho de eficiência e para adaptação inédita as situações que se apresentem. (Glossário CRED/RECRED)</a:t>
            </a:r>
          </a:p>
          <a:p>
            <a:pPr lvl="2"/>
            <a:r>
              <a:rPr lang="pt-BR" sz="1200" b="1" dirty="0">
                <a:solidFill>
                  <a:schemeClr val="tx1"/>
                </a:solidFill>
              </a:rPr>
              <a:t>Nos instrumentos de Curso o termo aparece 14 vezes (10 vezes na dimensão organização pedagógica e 2 corpo docente e duas vezes na infraestrutura). Está ligado ao conceito 5. Ex. Indicador 1.12 – aditivo ações inovadoras</a:t>
            </a:r>
          </a:p>
          <a:p>
            <a:pPr lvl="2"/>
            <a:r>
              <a:rPr lang="pt-BR" sz="1200" b="1" dirty="0">
                <a:solidFill>
                  <a:schemeClr val="tx1"/>
                </a:solidFill>
              </a:rPr>
              <a:t>Nos instrumentos de Credenciamento e Recredenciamento o termo aparece 15 vezes. Está ligado ao conceito 5</a:t>
            </a:r>
          </a:p>
          <a:p>
            <a:pPr lvl="2"/>
            <a:endParaRPr lang="pt-BR" sz="1200" dirty="0">
              <a:solidFill>
                <a:schemeClr val="tx1"/>
              </a:solidFill>
            </a:endParaRPr>
          </a:p>
          <a:p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52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2C2ACE2-338F-4B30-977E-5CACA984E9A6}"/>
              </a:ext>
            </a:extLst>
          </p:cNvPr>
          <p:cNvSpPr txBox="1">
            <a:spLocks/>
          </p:cNvSpPr>
          <p:nvPr/>
        </p:nvSpPr>
        <p:spPr bwMode="gray">
          <a:xfrm>
            <a:off x="1715294" y="6688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OS NOVOS INSTRUMENTOS  E A INDUÇÃO DA QUALIDADE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15627" y="2603500"/>
            <a:ext cx="10160746" cy="398303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pt-BR" sz="1600" b="1" dirty="0">
                <a:solidFill>
                  <a:schemeClr val="tx1"/>
                </a:solidFill>
              </a:rPr>
              <a:t>Os novos instrumentos deverão propiciar : </a:t>
            </a:r>
          </a:p>
          <a:p>
            <a:pPr marL="685800" lvl="1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A revisão de todas as políticas institucionais no PDI</a:t>
            </a:r>
          </a:p>
          <a:p>
            <a:pPr marL="685800" lvl="1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A compreensão pela IES do processo avaliativo tendo vista a gestão e a relação  com  a auto avaliação ( aplicação e resultados na tomada de decisões)</a:t>
            </a:r>
          </a:p>
          <a:p>
            <a:pPr marL="685800" lvl="1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A revisão dos </a:t>
            </a:r>
            <a:r>
              <a:rPr lang="pt-BR" dirty="0" err="1">
                <a:solidFill>
                  <a:schemeClr val="tx1"/>
                </a:solidFill>
              </a:rPr>
              <a:t>PPCs</a:t>
            </a:r>
            <a:r>
              <a:rPr lang="pt-BR" dirty="0">
                <a:solidFill>
                  <a:schemeClr val="tx1"/>
                </a:solidFill>
              </a:rPr>
              <a:t> a partir das mudanças do PDI</a:t>
            </a:r>
          </a:p>
          <a:p>
            <a:pPr marL="28575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pt-BR" sz="1600" dirty="0">
                <a:solidFill>
                  <a:schemeClr val="tx1"/>
                </a:solidFill>
              </a:rPr>
              <a:t>Portanto </a:t>
            </a:r>
          </a:p>
          <a:p>
            <a:pPr marL="685800" lvl="1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Os formulários para avaliação externa devem ser preenchidos com maior zelo tendo em vista o atendimento dos critérios de análise e seus aditivos</a:t>
            </a:r>
          </a:p>
          <a:p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Shape 62">
            <a:extLst>
              <a:ext uri="{FF2B5EF4-FFF2-40B4-BE49-F238E27FC236}">
                <a16:creationId xmlns:a16="http://schemas.microsoft.com/office/drawing/2014/main" id="{56997B4C-760D-4A9E-B76B-B12129F5B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pic>
        <p:nvPicPr>
          <p:cNvPr id="8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1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399359-90AB-41A4-8445-9B0366F51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590" y="-226986"/>
            <a:ext cx="13000590" cy="731197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6B40AAA-4991-433D-8834-13B695293F87}"/>
              </a:ext>
            </a:extLst>
          </p:cNvPr>
          <p:cNvSpPr txBox="1">
            <a:spLocks/>
          </p:cNvSpPr>
          <p:nvPr/>
        </p:nvSpPr>
        <p:spPr bwMode="gray">
          <a:xfrm>
            <a:off x="2699543" y="6688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3200" dirty="0">
                <a:solidFill>
                  <a:srgbClr val="4C1472"/>
                </a:solidFill>
              </a:rPr>
              <a:t>OS NOVOS INSTRUMENTOS</a:t>
            </a:r>
          </a:p>
          <a:p>
            <a:pPr algn="r"/>
            <a:r>
              <a:rPr lang="pt-BR" sz="3200" dirty="0">
                <a:solidFill>
                  <a:srgbClr val="4C1472"/>
                </a:solidFill>
              </a:rPr>
              <a:t>E O DIA A DIA DA IES</a:t>
            </a:r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E152E959-B8B5-45B3-A9F5-9D2290DD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solidFill>
                  <a:schemeClr val="bg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955632" y="1595334"/>
            <a:ext cx="5505323" cy="4613452"/>
          </a:xfrm>
        </p:spPr>
        <p:txBody>
          <a:bodyPr>
            <a:normAutofit fontScale="92500"/>
          </a:bodyPr>
          <a:lstStyle/>
          <a:p>
            <a:pPr algn="r"/>
            <a:r>
              <a:rPr lang="pt-BR" sz="1400" b="1" dirty="0">
                <a:solidFill>
                  <a:schemeClr val="tx1"/>
                </a:solidFill>
              </a:rPr>
              <a:t>Os novos instrumentos  demandam  diversos ajustes  para as IES :</a:t>
            </a:r>
          </a:p>
          <a:p>
            <a:pPr lvl="1" algn="r"/>
            <a:r>
              <a:rPr lang="pt-BR" sz="1400" dirty="0">
                <a:solidFill>
                  <a:schemeClr val="tx1"/>
                </a:solidFill>
              </a:rPr>
              <a:t>Criação/ajustes de todas as políticas institucionais do PDI </a:t>
            </a:r>
          </a:p>
          <a:p>
            <a:pPr lvl="2" algn="r"/>
            <a:r>
              <a:rPr lang="pt-BR" dirty="0">
                <a:solidFill>
                  <a:schemeClr val="tx1"/>
                </a:solidFill>
              </a:rPr>
              <a:t>Inovação /transformação/ nova forma de existir</a:t>
            </a:r>
          </a:p>
          <a:p>
            <a:pPr lvl="1" algn="r"/>
            <a:r>
              <a:rPr lang="pt-BR" sz="1400" dirty="0">
                <a:solidFill>
                  <a:schemeClr val="tx1"/>
                </a:solidFill>
              </a:rPr>
              <a:t>Formação continuada para o acompanhamento das  mudanças do PDI</a:t>
            </a:r>
          </a:p>
          <a:p>
            <a:pPr lvl="1" algn="r"/>
            <a:r>
              <a:rPr lang="pt-BR" sz="1400" dirty="0">
                <a:solidFill>
                  <a:schemeClr val="tx1"/>
                </a:solidFill>
              </a:rPr>
              <a:t>Modificação do processo de auto avaliação ( IES, cursos e docentes)</a:t>
            </a:r>
          </a:p>
          <a:p>
            <a:pPr lvl="1" algn="r"/>
            <a:r>
              <a:rPr lang="pt-BR" sz="1400" dirty="0">
                <a:solidFill>
                  <a:schemeClr val="tx1"/>
                </a:solidFill>
              </a:rPr>
              <a:t>Observância da agenda de visita pelos avaliadores </a:t>
            </a:r>
          </a:p>
          <a:p>
            <a:pPr lvl="1" algn="r"/>
            <a:r>
              <a:rPr lang="pt-BR" sz="1400" dirty="0">
                <a:solidFill>
                  <a:schemeClr val="tx1"/>
                </a:solidFill>
              </a:rPr>
              <a:t>Normatização das evidências do trabalho realizado  no dia a dia pela IES com o foco nos critérios aditivos</a:t>
            </a:r>
          </a:p>
          <a:p>
            <a:pPr lvl="2" algn="r"/>
            <a:r>
              <a:rPr lang="pt-BR" b="1" dirty="0">
                <a:solidFill>
                  <a:schemeClr val="tx1"/>
                </a:solidFill>
              </a:rPr>
              <a:t>Critério aditivo: atributo suplementar que integra o critério de análise para os conceitos 4 e 5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pPr lvl="1" algn="r"/>
            <a:r>
              <a:rPr lang="pt-BR" sz="1400" dirty="0">
                <a:solidFill>
                  <a:schemeClr val="tx1"/>
                </a:solidFill>
              </a:rPr>
              <a:t>Plano de expansão</a:t>
            </a:r>
          </a:p>
          <a:p>
            <a:pPr lvl="1" algn="r"/>
            <a:r>
              <a:rPr lang="pt-BR" sz="1400" dirty="0">
                <a:solidFill>
                  <a:schemeClr val="tx1"/>
                </a:solidFill>
              </a:rPr>
              <a:t>Plano de acessibilidade</a:t>
            </a:r>
          </a:p>
          <a:p>
            <a:pPr algn="r"/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8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01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292A28-1F33-440D-9AD7-D388F05E8E2E}"/>
              </a:ext>
            </a:extLst>
          </p:cNvPr>
          <p:cNvSpPr txBox="1">
            <a:spLocks/>
          </p:cNvSpPr>
          <p:nvPr/>
        </p:nvSpPr>
        <p:spPr bwMode="gray">
          <a:xfrm>
            <a:off x="1715294" y="6688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OS NOVOS INSTRUMENTOS E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 DIA A DIA DA IES</a:t>
            </a:r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C1962F34-E195-49CE-9B07-242EFFE0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2231148"/>
            <a:ext cx="10515600" cy="3697288"/>
          </a:xfrm>
        </p:spPr>
        <p:txBody>
          <a:bodyPr>
            <a:noAutofit/>
          </a:bodyPr>
          <a:lstStyle/>
          <a:p>
            <a:r>
              <a:rPr lang="pt-BR" sz="1600" b="1" dirty="0">
                <a:solidFill>
                  <a:schemeClr val="tx1"/>
                </a:solidFill>
              </a:rPr>
              <a:t>Os novos instrumentos  demandam  diversos ajustes  para as IES :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Criação/ajustes de todas as políticas institucionais do PDI </a:t>
            </a:r>
          </a:p>
          <a:p>
            <a:pPr lvl="2"/>
            <a:r>
              <a:rPr lang="pt-BR" sz="1600" dirty="0">
                <a:solidFill>
                  <a:schemeClr val="tx1"/>
                </a:solidFill>
              </a:rPr>
              <a:t>Inovação /transformação/ nova forma de existir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Formação continuada para o acompanhamento das  mudanças do PDI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Sustentabilidade  financeira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Plano de manutenção e guarda do acervo acadêmico  digital</a:t>
            </a:r>
          </a:p>
        </p:txBody>
      </p:sp>
      <p:pic>
        <p:nvPicPr>
          <p:cNvPr id="8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59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1848</TotalTime>
  <Words>2827</Words>
  <Application>Microsoft Macintosh PowerPoint</Application>
  <PresentationFormat>Widescreen</PresentationFormat>
  <Paragraphs>195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Century Gothic</vt:lpstr>
      <vt:lpstr>Raleway</vt:lpstr>
      <vt:lpstr>Times New Roman</vt:lpstr>
      <vt:lpstr>Wingdings</vt:lpstr>
      <vt:lpstr>Wingdings 3</vt:lpstr>
      <vt:lpstr>Íon - Sala da Diretoria</vt:lpstr>
      <vt:lpstr>Avaliação  na Graduação no Brasil </vt:lpstr>
      <vt:lpstr>INTRODUZINDO O TEMA</vt:lpstr>
      <vt:lpstr>INTRODUZINDO O TEMA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 PELA ATENÇÃO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 INSTRUMENTOS DE AVALIAÇÃO</dc:title>
  <dc:creator>Marcus Vinicius do C. M. Cavalcante</dc:creator>
  <cp:lastModifiedBy>Usuário do Microsoft Office</cp:lastModifiedBy>
  <cp:revision>80</cp:revision>
  <dcterms:created xsi:type="dcterms:W3CDTF">2018-02-01T16:27:33Z</dcterms:created>
  <dcterms:modified xsi:type="dcterms:W3CDTF">2018-09-13T17:03:07Z</dcterms:modified>
</cp:coreProperties>
</file>